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4" r:id="rId16"/>
  </p:sldIdLst>
  <p:sldSz cx="9144000" cy="6858000" type="screen4x3"/>
  <p:notesSz cx="6886575" cy="92265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7675" cy="460375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None/>
            </a:defPPr>
            <a:lvl1pPr lvl="0" fontAlgn="auto" hangingPunc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000000"/>
                </a:solidFill>
                <a:latin typeface="Times New Roman" pitchFamily="18"/>
                <a:ea typeface="WenQuanYi Micro Hei" pitchFamily="2"/>
                <a:cs typeface="WenQuanYi Micro Hei" pitchFamily="2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endParaRPr lang="pt-BR"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97313" y="0"/>
            <a:ext cx="2989262" cy="460375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None/>
            </a:defPPr>
            <a:lvl1pPr lvl="0" algn="r" fontAlgn="auto" hangingPunc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000000"/>
                </a:solidFill>
                <a:latin typeface="Times New Roman" pitchFamily="18"/>
                <a:ea typeface="WenQuanYi Micro Hei" pitchFamily="2"/>
                <a:cs typeface="WenQuanYi Micro Hei" pitchFamily="2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8766175"/>
            <a:ext cx="2987675" cy="460375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None/>
            </a:defPPr>
            <a:lvl1pPr lvl="0" fontAlgn="auto" hangingPunc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000000"/>
                </a:solidFill>
                <a:latin typeface="Times New Roman" pitchFamily="18"/>
                <a:ea typeface="WenQuanYi Micro Hei" pitchFamily="2"/>
                <a:cs typeface="WenQuanYi Micro Hei" pitchFamily="2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97313" y="8766175"/>
            <a:ext cx="2989262" cy="460375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None/>
            </a:defPPr>
            <a:lvl1pPr lvl="0" algn="r" fontAlgn="auto" hangingPunc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000000"/>
                </a:solidFill>
                <a:latin typeface="Times New Roman" pitchFamily="18"/>
                <a:ea typeface="WenQuanYi Micro Hei" pitchFamily="2"/>
                <a:cs typeface="WenQuanYi Micro Hei" pitchFamily="2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fld id="{568C1583-06CE-4923-9924-D9E13AB259AE}" type="slidenum">
              <a:rPr lang="pt-BR"/>
              <a:pPr>
                <a:defRPr sz="1400"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535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08063" y="701675"/>
            <a:ext cx="487045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688975" y="4381500"/>
            <a:ext cx="5508625" cy="415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7675" cy="4603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pt-BR" sz="1400" smtClean="0">
                <a:latin typeface="Liberation Serif" pitchFamily="18"/>
                <a:ea typeface="DejaVu Sans" pitchFamily="2"/>
                <a:cs typeface="DejaVu Sans Condensed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3897313" y="0"/>
            <a:ext cx="2989262" cy="4603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pt-BR" sz="1400" smtClean="0">
                <a:latin typeface="Liberation Serif" pitchFamily="18"/>
                <a:ea typeface="DejaVu Sans" pitchFamily="2"/>
                <a:cs typeface="DejaVu Sans Condensed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8764588"/>
            <a:ext cx="2987675" cy="461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pt-BR" sz="1400" smtClean="0">
                <a:latin typeface="Liberation Serif" pitchFamily="18"/>
                <a:ea typeface="DejaVu Sans" pitchFamily="2"/>
                <a:cs typeface="DejaVu Sans Condensed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97313" y="8764588"/>
            <a:ext cx="2989262" cy="461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pt-BR" sz="1400" smtClean="0">
                <a:latin typeface="Liberation Serif" pitchFamily="18"/>
                <a:ea typeface="DejaVu Sans" pitchFamily="2"/>
                <a:cs typeface="DejaVu Sans Condensed" pitchFamily="2"/>
              </a:defRPr>
            </a:lvl1pPr>
          </a:lstStyle>
          <a:p>
            <a:pPr>
              <a:defRPr/>
            </a:pPr>
            <a:fld id="{E34B8F40-4C63-4541-965D-B5DB4C8844EB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912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pt-BR" sz="2400">
        <a:solidFill>
          <a:schemeClr val="tx1"/>
        </a:solidFill>
        <a:latin typeface="Arial" pitchFamily="18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38238" y="701675"/>
            <a:ext cx="4610100" cy="34591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 sz="242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36650" y="701675"/>
            <a:ext cx="4613275" cy="34591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 sz="242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6680D-9649-404C-BB62-A1EB876F993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DF823-7ED0-424F-8069-8DCA22784EE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B0978-2D87-4ABC-A1A2-16DDBF03421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780696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kumimoji="0" lang="pt-BR" dirty="0" smtClean="0"/>
              <a:t> Editar o estilo do título mestre</a:t>
            </a:r>
            <a:endParaRPr kumimoji="0"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F37C6-24B8-452B-9443-820DB5B0FD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D338A-2733-457C-92CE-715DBADF6B1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C2A0C-4A2D-4EAA-80D8-A22B2309D11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8DD5F-BAF9-4654-ADA2-2DBDFC97FD7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4A86E-5C5D-4AE2-BCEE-7E5F92BEA02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70586-D878-4A4C-A1BF-07148E124BE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32675-04B5-4AD3-B56E-1861552A282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BD3075D-3BE3-4DF4-A8AE-486A2DCE12A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974258A-91E9-451C-A59C-5C9E3F1F9B8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 txBox="1">
            <a:spLocks noGrp="1"/>
          </p:cNvSpPr>
          <p:nvPr>
            <p:ph type="title"/>
          </p:nvPr>
        </p:nvSpPr>
        <p:spPr>
          <a:xfrm>
            <a:off x="539552" y="2348880"/>
            <a:ext cx="8305800" cy="1143000"/>
          </a:xfrm>
        </p:spPr>
        <p:txBody>
          <a:bodyPr lIns="90000" tIns="46800" rIns="90000" bIns="46800" anchor="b">
            <a:spAutoFit/>
          </a:bodyPr>
          <a:lstStyle/>
          <a:p>
            <a:pPr algn="ctr" eaLnBrk="1">
              <a:buSzPct val="45000"/>
              <a:buFont typeface="StarSymbol"/>
              <a:buNone/>
            </a:pPr>
            <a:r>
              <a:rPr sz="36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SISTEMA HIDRÁULICO DO ENGATE DE 3 PONTOS</a:t>
            </a:r>
          </a:p>
        </p:txBody>
      </p:sp>
      <p:sp>
        <p:nvSpPr>
          <p:cNvPr id="2051" name="Subtítulo 2"/>
          <p:cNvSpPr txBox="1">
            <a:spLocks noGrp="1"/>
          </p:cNvSpPr>
          <p:nvPr>
            <p:ph type="subTitle" idx="4294967295"/>
          </p:nvPr>
        </p:nvSpPr>
        <p:spPr bwMode="auto">
          <a:xfrm>
            <a:off x="0" y="3913237"/>
            <a:ext cx="9144000" cy="523875"/>
          </a:xfrm>
          <a:noFill/>
        </p:spPr>
        <p:txBody>
          <a:bodyPr vert="horz" wrap="square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-215900" algn="ctr" eaLnBrk="1">
              <a:spcBef>
                <a:spcPct val="0"/>
              </a:spcBef>
              <a:spcAft>
                <a:spcPts val="1163"/>
              </a:spcAft>
              <a:buNone/>
            </a:pPr>
            <a:r>
              <a:rPr lang="pt-BR" sz="28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IT154 Motores e Tratores</a:t>
            </a:r>
            <a:endParaRPr sz="2800" dirty="0" smtClean="0">
              <a:solidFill>
                <a:srgbClr val="000000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pic>
        <p:nvPicPr>
          <p:cNvPr id="14" name="Imagem 13" descr="logomarca_ufrrj_cor04.gif"/>
          <p:cNvPicPr>
            <a:picLocks noChangeAspect="1"/>
          </p:cNvPicPr>
          <p:nvPr/>
        </p:nvPicPr>
        <p:blipFill>
          <a:blip r:embed="rId3" cstate="print"/>
          <a:srcRect l="2235" t="5786" r="1668" b="7421"/>
          <a:stretch>
            <a:fillRect/>
          </a:stretch>
        </p:blipFill>
        <p:spPr>
          <a:xfrm>
            <a:off x="971600" y="764704"/>
            <a:ext cx="6192688" cy="108012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71550" y="5883275"/>
            <a:ext cx="3744913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dirty="0">
                <a:solidFill>
                  <a:srgbClr val="333399"/>
                </a:solidFill>
              </a:rPr>
              <a:t>Carlos Alberto Alves </a:t>
            </a:r>
            <a:r>
              <a:rPr lang="pt-BR" dirty="0" smtClean="0">
                <a:solidFill>
                  <a:srgbClr val="333399"/>
                </a:solidFill>
              </a:rPr>
              <a:t>Varella</a:t>
            </a:r>
            <a:endParaRPr lang="pt-BR" dirty="0">
              <a:solidFill>
                <a:srgbClr val="333399"/>
              </a:solidFill>
            </a:endParaRPr>
          </a:p>
          <a:p>
            <a:pPr>
              <a:spcBef>
                <a:spcPts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dirty="0" smtClean="0">
                <a:solidFill>
                  <a:srgbClr val="333399"/>
                </a:solidFill>
              </a:rPr>
              <a:t>Doutor em </a:t>
            </a:r>
            <a:r>
              <a:rPr lang="pt-BR" sz="1400" dirty="0">
                <a:solidFill>
                  <a:srgbClr val="333399"/>
                </a:solidFill>
              </a:rPr>
              <a:t>E</a:t>
            </a:r>
            <a:r>
              <a:rPr lang="pt-BR" sz="1400" dirty="0" smtClean="0">
                <a:solidFill>
                  <a:srgbClr val="333399"/>
                </a:solidFill>
              </a:rPr>
              <a:t>ngenharia Agrícola</a:t>
            </a:r>
            <a:endParaRPr lang="pt-BR" sz="14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 de peso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Ocorre  quando aplica-se peso no engate de 3 ponto. Devido a isso o peso do eixo dianteiro diminui enquanto que o peso do eixo traseiro aumenta.</a:t>
            </a:r>
          </a:p>
          <a:p>
            <a:r>
              <a:rPr lang="pt-BR" dirty="0" smtClean="0"/>
              <a:t>A quantidade de peso que aumenta no eixo traseiro é a mesma que diminui no dianteiro. A essa quantidade denominamos transferência de peso.</a:t>
            </a:r>
          </a:p>
          <a:p>
            <a:r>
              <a:rPr lang="pt-BR" dirty="0" smtClean="0"/>
              <a:t>Máximo de transferência não deve exceder 80% do eixo dianteiro.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2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694" y="1340768"/>
            <a:ext cx="501679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704088"/>
            <a:ext cx="8229600" cy="780696"/>
          </a:xfrm>
        </p:spPr>
        <p:txBody>
          <a:bodyPr anchor="t">
            <a:normAutofit/>
          </a:bodyPr>
          <a:lstStyle/>
          <a:p>
            <a:r>
              <a:rPr lang="pt-BR" dirty="0" smtClean="0"/>
              <a:t>Variáveis da transferência de peso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23792"/>
          </a:xfrm>
        </p:spPr>
        <p:txBody>
          <a:bodyPr anchor="t">
            <a:noAutofit/>
          </a:bodyPr>
          <a:lstStyle/>
          <a:p>
            <a:pPr>
              <a:buNone/>
            </a:pPr>
            <a:r>
              <a:rPr lang="pt-BR" sz="2400" dirty="0" smtClean="0"/>
              <a:t>P = peso do trator; </a:t>
            </a:r>
          </a:p>
          <a:p>
            <a:pPr>
              <a:buNone/>
            </a:pPr>
            <a:r>
              <a:rPr lang="pt-BR" sz="2400" dirty="0" smtClean="0"/>
              <a:t>P1 = peso do eixo dianteiro;</a:t>
            </a:r>
          </a:p>
          <a:p>
            <a:pPr>
              <a:buNone/>
            </a:pPr>
            <a:r>
              <a:rPr lang="pt-BR" sz="2400" dirty="0" smtClean="0"/>
              <a:t>P2 = peso do eixo traseiro;</a:t>
            </a:r>
          </a:p>
          <a:p>
            <a:pPr>
              <a:buNone/>
            </a:pPr>
            <a:r>
              <a:rPr lang="pt-BR" sz="2400" dirty="0" err="1" smtClean="0"/>
              <a:t>Pe</a:t>
            </a:r>
            <a:r>
              <a:rPr lang="pt-BR" sz="2400" dirty="0" smtClean="0"/>
              <a:t> = peso no engate de </a:t>
            </a:r>
          </a:p>
          <a:p>
            <a:pPr>
              <a:buNone/>
            </a:pPr>
            <a:r>
              <a:rPr lang="pt-BR" sz="2400" dirty="0" smtClean="0"/>
              <a:t>3 pontos;</a:t>
            </a:r>
          </a:p>
          <a:p>
            <a:pPr>
              <a:buNone/>
            </a:pPr>
            <a:r>
              <a:rPr lang="pt-BR" sz="2400" dirty="0" smtClean="0"/>
              <a:t>R1 = reação no eixo dianteiro;</a:t>
            </a:r>
          </a:p>
          <a:p>
            <a:pPr>
              <a:buNone/>
            </a:pPr>
            <a:r>
              <a:rPr lang="pt-BR" sz="2400" dirty="0" smtClean="0"/>
              <a:t>R2 = reação no eixo traseiro;</a:t>
            </a:r>
          </a:p>
          <a:p>
            <a:pPr>
              <a:buNone/>
            </a:pPr>
            <a:r>
              <a:rPr lang="pt-BR" sz="2400" dirty="0" smtClean="0"/>
              <a:t>a = distância entre eixos do trator, mm;</a:t>
            </a:r>
          </a:p>
          <a:p>
            <a:pPr>
              <a:buNone/>
            </a:pPr>
            <a:r>
              <a:rPr lang="pt-BR" sz="2400" dirty="0" smtClean="0"/>
              <a:t>b = distância do CG ao eixo dianteiro;</a:t>
            </a:r>
          </a:p>
          <a:p>
            <a:pPr>
              <a:buNone/>
            </a:pPr>
            <a:r>
              <a:rPr lang="pt-BR" sz="2400" dirty="0" smtClean="0"/>
              <a:t>c = distância do CG ao eixo traseiro; </a:t>
            </a:r>
          </a:p>
          <a:p>
            <a:pPr>
              <a:buNone/>
            </a:pPr>
            <a:r>
              <a:rPr lang="pt-BR" sz="2400" dirty="0" smtClean="0"/>
              <a:t>d = distância do eixo traseiro ao engate de 3 pontos, mm;</a:t>
            </a:r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 do peso do eixo dianteiro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P = peso do trator, N;</a:t>
            </a:r>
          </a:p>
          <a:p>
            <a:pPr>
              <a:buNone/>
            </a:pPr>
            <a:r>
              <a:rPr lang="pt-BR" dirty="0" smtClean="0"/>
              <a:t>P</a:t>
            </a:r>
            <a:r>
              <a:rPr lang="pt-BR" baseline="-25000" dirty="0" smtClean="0"/>
              <a:t>1 </a:t>
            </a:r>
            <a:r>
              <a:rPr lang="pt-BR" dirty="0" smtClean="0"/>
              <a:t>= peso  do eixo dianteiro, N;</a:t>
            </a:r>
          </a:p>
          <a:p>
            <a:pPr>
              <a:buNone/>
            </a:pPr>
            <a:r>
              <a:rPr lang="pt-BR" dirty="0" smtClean="0"/>
              <a:t>P</a:t>
            </a:r>
            <a:r>
              <a:rPr lang="pt-BR" baseline="-25000" dirty="0" smtClean="0"/>
              <a:t>2 </a:t>
            </a:r>
            <a:r>
              <a:rPr lang="pt-BR" dirty="0" smtClean="0"/>
              <a:t>= peso do eixo traseiro, N;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2987824" y="1916832"/>
          <a:ext cx="221292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ção" r:id="rId3" imgW="596641" imgH="393529" progId="Equation.3">
                  <p:embed/>
                </p:oleObj>
              </mc:Choice>
              <mc:Fallback>
                <p:oleObj name="Equação" r:id="rId3" imgW="596641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916832"/>
                        <a:ext cx="2212929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 da reação no eixo dianteiro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23792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R1 = quantidade de peso apoiado sobre o eixo dianteiro após adição de peso no engate de 3 pontos.</a:t>
            </a:r>
            <a:endParaRPr lang="pt-BR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7347" name="Picture 3" descr="trato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59" y="3429000"/>
            <a:ext cx="461139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1553255" y="2924944"/>
          <a:ext cx="352280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ção" r:id="rId4" imgW="1117115" imgH="406224" progId="Equation.3">
                  <p:embed/>
                </p:oleObj>
              </mc:Choice>
              <mc:Fallback>
                <p:oleObj name="Equação" r:id="rId4" imgW="1117115" imgH="406224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255" y="2924944"/>
                        <a:ext cx="3522801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trato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73016"/>
            <a:ext cx="4248472" cy="298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 da transferência de peso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23792"/>
          </a:xfrm>
        </p:spPr>
        <p:txBody>
          <a:bodyPr/>
          <a:lstStyle/>
          <a:p>
            <a:pPr>
              <a:buNone/>
            </a:pPr>
            <a:r>
              <a:rPr lang="pt-BR" dirty="0" err="1" smtClean="0"/>
              <a:t>Tp</a:t>
            </a:r>
            <a:r>
              <a:rPr lang="pt-BR" dirty="0" smtClean="0"/>
              <a:t> = transferência de peso  do eixo dianteiro para o eixo traseiro devido  a carga transportada no engate de 3 pontos.</a:t>
            </a:r>
            <a:endParaRPr lang="pt-BR" dirty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2387678" y="2996952"/>
          <a:ext cx="2411430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Equação" r:id="rId4" imgW="685502" imgH="406224" progId="Equation.3">
                  <p:embed/>
                </p:oleObj>
              </mc:Choice>
              <mc:Fallback>
                <p:oleObj name="Equação" r:id="rId4" imgW="685502" imgH="406224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78" y="2996952"/>
                        <a:ext cx="2411430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92459" y="764704"/>
            <a:ext cx="8228013" cy="1144588"/>
          </a:xfrm>
        </p:spPr>
        <p:txBody>
          <a:bodyPr>
            <a:spAutoFit/>
          </a:bodyPr>
          <a:lstStyle/>
          <a:p>
            <a:pPr eaLnBrk="1">
              <a:buSzPct val="45000"/>
              <a:buFont typeface="StarSymbol"/>
              <a:buNone/>
            </a:pP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Verificar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se o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trator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é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capaz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de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transportar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uma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máquina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que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pesa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2.500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kgf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sem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risco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de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levantamento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do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eixo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dianteiro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. Peso do </a:t>
            </a:r>
            <a:r>
              <a:rPr sz="2400" dirty="0" err="1" smtClean="0">
                <a:latin typeface="Arial" pitchFamily="34" charset="0"/>
                <a:ea typeface="DejaVu Sans"/>
                <a:cs typeface="DejaVu Sans"/>
              </a:rPr>
              <a:t>trator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 </a:t>
            </a:r>
            <a:r>
              <a:rPr lang="pt-BR" sz="2400" dirty="0" smtClean="0">
                <a:latin typeface="Arial" pitchFamily="34" charset="0"/>
                <a:ea typeface="DejaVu Sans"/>
                <a:cs typeface="DejaVu Sans"/>
              </a:rPr>
              <a:t>= </a:t>
            </a:r>
            <a:r>
              <a:rPr sz="2400" dirty="0" smtClean="0">
                <a:latin typeface="Arial" pitchFamily="34" charset="0"/>
                <a:ea typeface="DejaVu Sans"/>
                <a:cs typeface="DejaVu Sans"/>
              </a:rPr>
              <a:t>6.250kgf.</a:t>
            </a:r>
          </a:p>
        </p:txBody>
      </p:sp>
      <p:pic>
        <p:nvPicPr>
          <p:cNvPr id="10243" name="Imagem 2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62756"/>
            <a:ext cx="7056784" cy="41465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Sistema hidráulico do engate de 3 pontos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215900">
              <a:spcBef>
                <a:spcPct val="0"/>
              </a:spcBef>
              <a:spcAft>
                <a:spcPts val="1163"/>
              </a:spcAft>
              <a:buFont typeface="StarSymbol"/>
              <a:buChar char="●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 O Sistema usa transmissão hidráulica que permite maior versatilidade na movimentação e controle a distância de mecanismos de máquinas acopladas aos tratores agrícolas.</a:t>
            </a:r>
          </a:p>
          <a:p>
            <a:pPr marL="0" indent="-215900">
              <a:spcBef>
                <a:spcPct val="0"/>
              </a:spcBef>
              <a:spcAft>
                <a:spcPts val="1163"/>
              </a:spcAft>
              <a:buFont typeface="StarSymbol"/>
              <a:buChar char="●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 A principal função do sistema é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a distribuição  da potência para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diversos pontos do trator agrícola.</a:t>
            </a:r>
          </a:p>
          <a:p>
            <a:pPr marL="0" indent="-215900">
              <a:spcBef>
                <a:spcPct val="0"/>
              </a:spcBef>
              <a:spcAft>
                <a:spcPts val="1163"/>
              </a:spcAft>
              <a:buFont typeface="StarSymbol"/>
              <a:buChar char="●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 A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potência é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utilizada para movimentar mecanismos do próprio sistema e de máquinas acopladas ao trator.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hidráulicos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23792"/>
          </a:xfrm>
        </p:spPr>
        <p:txBody>
          <a:bodyPr/>
          <a:lstStyle/>
          <a:p>
            <a:r>
              <a:rPr lang="pt-BR" dirty="0" smtClean="0"/>
              <a:t>De maneira geral são mecanismos de transmissão de força por meio de fluidos sob pressão.</a:t>
            </a:r>
          </a:p>
          <a:p>
            <a:r>
              <a:rPr lang="pt-BR" dirty="0" smtClean="0">
                <a:solidFill>
                  <a:srgbClr val="000000"/>
                </a:solidFill>
                <a:ea typeface="WenQuanYi Micro Hei"/>
                <a:cs typeface="WenQuanYi Micro Hei"/>
              </a:rPr>
              <a:t>O fluido utilizado é óleo devido ser incompressível e lubrificante.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56992"/>
            <a:ext cx="4104432" cy="30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57808"/>
            <a:ext cx="8712968" cy="1143000"/>
          </a:xfrm>
        </p:spPr>
        <p:txBody>
          <a:bodyPr anchor="t">
            <a:normAutofit fontScale="90000"/>
          </a:bodyPr>
          <a:lstStyle/>
          <a:p>
            <a:r>
              <a:rPr lang="pt-BR" dirty="0" smtClean="0"/>
              <a:t>Componentes do sistema hidráulico do </a:t>
            </a:r>
            <a:r>
              <a:rPr lang="pt-BR" dirty="0" smtClean="0"/>
              <a:t>Engate de 3 pontos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Componentes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t-BR" dirty="0" smtClean="0"/>
              <a:t>Reservatório</a:t>
            </a:r>
          </a:p>
          <a:p>
            <a:r>
              <a:rPr lang="pt-BR" dirty="0" smtClean="0"/>
              <a:t>Filtro</a:t>
            </a:r>
          </a:p>
          <a:p>
            <a:r>
              <a:rPr lang="pt-BR" dirty="0" smtClean="0"/>
              <a:t>Bomba</a:t>
            </a:r>
          </a:p>
          <a:p>
            <a:r>
              <a:rPr lang="pt-BR" dirty="0" smtClean="0"/>
              <a:t>Válvula de controle</a:t>
            </a:r>
          </a:p>
          <a:p>
            <a:r>
              <a:rPr lang="pt-BR" dirty="0" smtClean="0"/>
              <a:t>Alavanca do operador</a:t>
            </a:r>
          </a:p>
          <a:p>
            <a:r>
              <a:rPr lang="pt-BR" dirty="0" smtClean="0"/>
              <a:t>Cilindro hidráulico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Montagem</a:t>
            </a:r>
            <a:r>
              <a:rPr lang="pt-BR" dirty="0" smtClean="0"/>
              <a:t> </a:t>
            </a:r>
            <a:r>
              <a:rPr lang="pt-BR" dirty="0" smtClean="0"/>
              <a:t>dos componentes</a:t>
            </a:r>
            <a:endParaRPr lang="pt-BR" dirty="0"/>
          </a:p>
        </p:txBody>
      </p:sp>
      <p:pic>
        <p:nvPicPr>
          <p:cNvPr id="8" name="Imagem 3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656949"/>
            <a:ext cx="4041775" cy="356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502" y="5085184"/>
            <a:ext cx="165839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1979712" y="580700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Detalhe da bomba de engrenagens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 anchor="t">
            <a:normAutofit fontScale="90000"/>
          </a:bodyPr>
          <a:lstStyle/>
          <a:p>
            <a:r>
              <a:rPr lang="pt-BR" dirty="0" smtClean="0"/>
              <a:t>Barras </a:t>
            </a:r>
            <a:r>
              <a:rPr lang="pt-BR" dirty="0" smtClean="0"/>
              <a:t>de acoplamento do </a:t>
            </a:r>
            <a:r>
              <a:rPr lang="pt-BR" dirty="0" smtClean="0"/>
              <a:t>engate de 3 pontos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4040188" cy="659352"/>
          </a:xfrm>
        </p:spPr>
        <p:txBody>
          <a:bodyPr/>
          <a:lstStyle/>
          <a:p>
            <a:r>
              <a:rPr lang="pt-BR" dirty="0" smtClean="0"/>
              <a:t>Esquema de transmissão da força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2054077"/>
            <a:ext cx="4041775" cy="65484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Barras de acoplamento no trator agrícola</a:t>
            </a:r>
            <a:endParaRPr lang="pt-BR" dirty="0"/>
          </a:p>
        </p:txBody>
      </p:sp>
      <p:pic>
        <p:nvPicPr>
          <p:cNvPr id="7" name="Imagem 2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780928"/>
            <a:ext cx="4341722" cy="3528392"/>
          </a:xfrm>
          <a:ln w="3175">
            <a:solidFill>
              <a:schemeClr val="accent2"/>
            </a:solidFill>
          </a:ln>
        </p:spPr>
      </p:pic>
      <p:pic>
        <p:nvPicPr>
          <p:cNvPr id="8" name="Imagem 3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24698" y="2749497"/>
            <a:ext cx="3375694" cy="3559823"/>
          </a:xfrm>
          <a:ln w="936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t-BR" sz="4400" dirty="0" smtClean="0"/>
              <a:t>Funções das barras de acoplamento</a:t>
            </a:r>
            <a:endParaRPr lang="pt-BR" sz="44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Acoplar máquinas e implementos ao trator</a:t>
            </a:r>
            <a:endParaRPr lang="pt-BR" dirty="0" smtClean="0"/>
          </a:p>
          <a:p>
            <a:r>
              <a:rPr lang="pt-BR" dirty="0" smtClean="0"/>
              <a:t>Controle de profundidade em </a:t>
            </a:r>
            <a:r>
              <a:rPr lang="pt-BR" dirty="0" smtClean="0"/>
              <a:t>que entram em contato com o solo;</a:t>
            </a:r>
            <a:endParaRPr lang="pt-BR" dirty="0" smtClean="0"/>
          </a:p>
          <a:p>
            <a:r>
              <a:rPr lang="pt-BR" dirty="0" smtClean="0"/>
              <a:t>Controle de altura em de máquinas de </a:t>
            </a:r>
            <a:r>
              <a:rPr lang="pt-BR" dirty="0" smtClean="0"/>
              <a:t>superfície.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896" y="632080"/>
            <a:ext cx="8229600" cy="780696"/>
          </a:xfrm>
        </p:spPr>
        <p:txBody>
          <a:bodyPr/>
          <a:lstStyle/>
          <a:p>
            <a:r>
              <a:rPr lang="pt-BR" dirty="0" smtClean="0"/>
              <a:t>Controles realizados pelo usuário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23792"/>
          </a:xfrm>
        </p:spPr>
        <p:txBody>
          <a:bodyPr/>
          <a:lstStyle/>
          <a:p>
            <a:r>
              <a:rPr lang="pt-BR" dirty="0" smtClean="0"/>
              <a:t>Controle </a:t>
            </a:r>
            <a:r>
              <a:rPr lang="pt-BR" dirty="0" smtClean="0"/>
              <a:t>profundidade (A) </a:t>
            </a:r>
            <a:r>
              <a:rPr lang="pt-BR" dirty="0" smtClean="0"/>
              <a:t>– A máquina acompanha a ondulação do terreno. Usados em máquinas de profundidade </a:t>
            </a:r>
            <a:r>
              <a:rPr lang="pt-BR" dirty="0" smtClean="0"/>
              <a:t>;</a:t>
            </a:r>
            <a:endParaRPr lang="pt-BR" dirty="0" smtClean="0"/>
          </a:p>
          <a:p>
            <a:r>
              <a:rPr lang="pt-BR" dirty="0" smtClean="0"/>
              <a:t>Controle de posição </a:t>
            </a:r>
            <a:r>
              <a:rPr lang="pt-BR" dirty="0" smtClean="0"/>
              <a:t> (B) - </a:t>
            </a:r>
            <a:r>
              <a:rPr lang="pt-BR" dirty="0" smtClean="0"/>
              <a:t>A máquina permanece em posição fixa. Usado em máquinas de </a:t>
            </a:r>
            <a:r>
              <a:rPr lang="pt-BR" dirty="0" smtClean="0"/>
              <a:t>superfície.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3644900"/>
            <a:ext cx="5040313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24" y="2889522"/>
            <a:ext cx="5399088" cy="37798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632080"/>
            <a:ext cx="8229600" cy="780696"/>
          </a:xfrm>
        </p:spPr>
        <p:txBody>
          <a:bodyPr/>
          <a:lstStyle/>
          <a:p>
            <a:r>
              <a:rPr lang="pt-BR" dirty="0" smtClean="0"/>
              <a:t>Capacidade de levante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/>
          <a:lstStyle/>
          <a:p>
            <a:r>
              <a:rPr lang="pt-BR" dirty="0" smtClean="0"/>
              <a:t>Peso máximo que o sistema é capaz de levantar;</a:t>
            </a:r>
          </a:p>
          <a:p>
            <a:r>
              <a:rPr lang="pt-BR" dirty="0" smtClean="0"/>
              <a:t>Pode ser </a:t>
            </a:r>
            <a:r>
              <a:rPr lang="pt-BR" dirty="0" smtClean="0"/>
              <a:t>estimado </a:t>
            </a:r>
            <a:r>
              <a:rPr lang="pt-BR" dirty="0" smtClean="0"/>
              <a:t>em função da pressão do óleo, diâmetro do cilindro e dimensões das barras do sistema.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 da capacidade de levante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17576"/>
            <a:ext cx="8229600" cy="4623792"/>
          </a:xfrm>
        </p:spPr>
        <p:txBody>
          <a:bodyPr anchor="b"/>
          <a:lstStyle/>
          <a:p>
            <a:pPr>
              <a:buNone/>
            </a:pPr>
            <a:r>
              <a:rPr lang="pt-BR" dirty="0" smtClean="0"/>
              <a:t>F2 = capacidade de levante;</a:t>
            </a:r>
          </a:p>
          <a:p>
            <a:pPr>
              <a:buNone/>
            </a:pPr>
            <a:r>
              <a:rPr lang="pt-BR" dirty="0" smtClean="0"/>
              <a:t>P = pressão do óleo no sistema;</a:t>
            </a:r>
          </a:p>
          <a:p>
            <a:pPr>
              <a:buNone/>
            </a:pPr>
            <a:r>
              <a:rPr lang="pt-BR" dirty="0" smtClean="0"/>
              <a:t>D = diâmetro do êmbolo do cilindro hidráulico;</a:t>
            </a:r>
          </a:p>
          <a:p>
            <a:pPr>
              <a:buNone/>
            </a:pPr>
            <a:r>
              <a:rPr lang="pt-BR" dirty="0" smtClean="0"/>
              <a:t>A, B, C, E = dimensões das barras do sistema.</a:t>
            </a:r>
          </a:p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John Deere 5515/82 cv: </a:t>
            </a:r>
            <a:r>
              <a:rPr lang="pt-BR" dirty="0" smtClean="0"/>
              <a:t>2.650 </a:t>
            </a:r>
            <a:r>
              <a:rPr lang="pt-BR" dirty="0" smtClean="0"/>
              <a:t>kgf</a:t>
            </a:r>
          </a:p>
          <a:p>
            <a:pPr lvl="1"/>
            <a:r>
              <a:rPr lang="pt-BR" dirty="0" err="1" smtClean="0"/>
              <a:t>Challenger</a:t>
            </a:r>
            <a:r>
              <a:rPr lang="pt-BR" dirty="0" smtClean="0"/>
              <a:t> MT865B/510 cv: </a:t>
            </a:r>
            <a:r>
              <a:rPr lang="pt-BR" dirty="0" smtClean="0"/>
              <a:t>8.845 </a:t>
            </a:r>
            <a:r>
              <a:rPr lang="pt-BR" dirty="0" smtClean="0"/>
              <a:t>kgf</a:t>
            </a:r>
          </a:p>
          <a:p>
            <a:endParaRPr lang="pt-BR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606550" y="1484313"/>
          <a:ext cx="4832350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ção" r:id="rId3" imgW="1562040" imgH="419040" progId="Equation.3">
                  <p:embed/>
                </p:oleObj>
              </mc:Choice>
              <mc:Fallback>
                <p:oleObj name="Equação" r:id="rId3" imgW="1562040" imgH="419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1484313"/>
                        <a:ext cx="4832350" cy="129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3777</TotalTime>
  <Words>602</Words>
  <Application>Microsoft Office PowerPoint</Application>
  <PresentationFormat>Apresentação na tela (4:3)</PresentationFormat>
  <Paragraphs>72</Paragraphs>
  <Slides>15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7" baseType="lpstr">
      <vt:lpstr>Fluxo</vt:lpstr>
      <vt:lpstr>Equação</vt:lpstr>
      <vt:lpstr>SISTEMA HIDRÁULICO DO ENGATE DE 3 PONTOS</vt:lpstr>
      <vt:lpstr>Sistema hidráulico do engate de 3 pontos</vt:lpstr>
      <vt:lpstr>Sistemas hidráulicos </vt:lpstr>
      <vt:lpstr>Componentes do sistema hidráulico do Engate de 3 pontos</vt:lpstr>
      <vt:lpstr>Barras de acoplamento do engate de 3 pontos</vt:lpstr>
      <vt:lpstr>Funções das barras de acoplamento</vt:lpstr>
      <vt:lpstr>Controles realizados pelo usuário</vt:lpstr>
      <vt:lpstr>Capacidade de levante</vt:lpstr>
      <vt:lpstr>Cálculo da capacidade de levante</vt:lpstr>
      <vt:lpstr>Transferência de peso</vt:lpstr>
      <vt:lpstr>Variáveis da transferência de peso</vt:lpstr>
      <vt:lpstr>Cálculo do peso do eixo dianteiro</vt:lpstr>
      <vt:lpstr>Cálculo da reação no eixo dianteiro</vt:lpstr>
      <vt:lpstr>Cálculo da transferência de peso</vt:lpstr>
      <vt:lpstr>Verificar se o trator é capaz de transportar uma máquina que pesa 2.500 kgf sem risco de levantamento do eixo dianteiro. Peso do trator = 6.250kgf.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hidráulico</dc:title>
  <dc:subject>Tratores Agrícolas</dc:subject>
  <dc:creator>Varella</dc:creator>
  <cp:lastModifiedBy>varella</cp:lastModifiedBy>
  <cp:revision>261</cp:revision>
  <dcterms:created xsi:type="dcterms:W3CDTF">2000-06-14T13:23:43Z</dcterms:created>
  <dcterms:modified xsi:type="dcterms:W3CDTF">2012-04-24T15:52:11Z</dcterms:modified>
</cp:coreProperties>
</file>