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 Condensed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 Condensed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 Condensed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 Condensed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 Condensed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 Condensed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 Condensed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 Condensed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 Condense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03867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90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20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26213" y="503238"/>
            <a:ext cx="1951037" cy="69500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71513" y="503238"/>
            <a:ext cx="5702300" cy="69500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89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5737" cy="114141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06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57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7662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5875" cy="554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9788" y="1906588"/>
            <a:ext cx="3827462" cy="554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97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29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90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85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8352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8596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368300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03238"/>
            <a:ext cx="780573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5737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  <a:p>
            <a:pPr lvl="4"/>
            <a:r>
              <a:rPr lang="en-GB" smtClean="0"/>
              <a:t>8.º Nível da estrutura de tópicos</a:t>
            </a:r>
          </a:p>
          <a:p>
            <a:pPr lvl="4"/>
            <a:r>
              <a:rPr lang="en-GB" smtClean="0"/>
              <a:t>9.º Nível da estrutura de tópicos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333333"/>
          </a:solidFill>
          <a:latin typeface="Arial" charset="0"/>
          <a:cs typeface="DejaVu Sans Condensed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333333"/>
          </a:solidFill>
          <a:latin typeface="Arial" charset="0"/>
          <a:cs typeface="DejaVu Sans Condensed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333333"/>
          </a:solidFill>
          <a:latin typeface="Arial" charset="0"/>
          <a:cs typeface="DejaVu Sans Condensed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333333"/>
          </a:solidFill>
          <a:latin typeface="Arial" charset="0"/>
          <a:cs typeface="DejaVu Sans Condensed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333333"/>
          </a:solidFill>
          <a:latin typeface="Arial" charset="0"/>
          <a:cs typeface="DejaVu Sans Condensed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333333"/>
          </a:solidFill>
          <a:latin typeface="Arial" charset="0"/>
          <a:cs typeface="DejaVu Sans Condensed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333333"/>
          </a:solidFill>
          <a:latin typeface="Arial" charset="0"/>
          <a:cs typeface="DejaVu Sans Condensed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 b="1">
          <a:solidFill>
            <a:srgbClr val="333333"/>
          </a:solidFill>
          <a:latin typeface="Arial" charset="0"/>
          <a:cs typeface="DejaVu Sans Condensed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71550" y="5630863"/>
            <a:ext cx="3744913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1B285F"/>
                </a:solidFill>
                <a:latin typeface="Tw Cen MT" charset="0"/>
              </a:rPr>
              <a:t>Carlos Alberto Alves Varella</a:t>
            </a:r>
          </a:p>
          <a:p>
            <a:pPr hangingPunct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200">
                <a:solidFill>
                  <a:srgbClr val="1B285F"/>
                </a:solidFill>
                <a:latin typeface="Tw Cen MT" charset="0"/>
              </a:rPr>
              <a:t> varella.caa@gmail.com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5650" y="4002088"/>
            <a:ext cx="77057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>
                <a:solidFill>
                  <a:srgbClr val="594740"/>
                </a:solidFill>
                <a:latin typeface="Tw Cen MT" charset="0"/>
              </a:rPr>
              <a:t>IT154 – Motores e Tratores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311525"/>
            <a:ext cx="7808912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Sistema de transmissão de tratores agrícolas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66800" y="2289175"/>
            <a:ext cx="30130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/>
              <a:t>IT 154 – Motores e Tratores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48126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290763"/>
            <a:ext cx="86106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Componentes do diferencial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98813"/>
            <a:ext cx="4691063" cy="30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Conjunto de satélites e planetárias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71513" y="1906588"/>
            <a:ext cx="7808912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1240" rIns="0" bIns="0"/>
          <a:lstStyle/>
          <a:p>
            <a:pPr marL="214313" indent="-214313">
              <a:buSzPct val="45000"/>
              <a:buFont typeface="Wingdings" charset="2"/>
              <a:buChar char=""/>
              <a:tabLst>
                <a:tab pos="214313" algn="l"/>
                <a:tab pos="319088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</a:pPr>
            <a:r>
              <a:rPr lang="pt-BR" sz="2400"/>
              <a:t> No diferencial temos um conjunto de satélites e duas planetárias, sendo uma planetária para cada semieixo do trator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Movimento relativo das engrenagens do diferencial</a:t>
            </a:r>
          </a:p>
        </p:txBody>
      </p:sp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95288" y="3176588"/>
            <a:ext cx="7881937" cy="3524250"/>
            <a:chOff x="249" y="2001"/>
            <a:chExt cx="4965" cy="2220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" y="2001"/>
              <a:ext cx="4261" cy="1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454" y="3155"/>
              <a:ext cx="996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b="1">
                  <a:solidFill>
                    <a:srgbClr val="000000"/>
                  </a:solidFill>
                </a:rPr>
                <a:t>Planetária</a:t>
              </a:r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848" y="3358"/>
              <a:ext cx="72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b="1">
                  <a:solidFill>
                    <a:srgbClr val="000000"/>
                  </a:solidFill>
                </a:rPr>
                <a:t>Satélites</a:t>
              </a: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49" y="2840"/>
              <a:ext cx="996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b="1">
                  <a:solidFill>
                    <a:srgbClr val="000000"/>
                  </a:solidFill>
                </a:rPr>
                <a:t>Semi-eixo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1638" y="3952"/>
              <a:ext cx="96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62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400"/>
                <a:t>Linha reta</a:t>
              </a: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3985" y="3952"/>
              <a:ext cx="62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62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 sz="2400"/>
                <a:t>Curva</a:t>
              </a:r>
            </a:p>
          </p:txBody>
        </p:sp>
      </p:grp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84188" y="1857375"/>
            <a:ext cx="8272462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240" rIns="0" bIns="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SzPct val="45000"/>
              <a:buFont typeface="Wingdings" charset="2"/>
              <a:buChar char=""/>
            </a:pPr>
            <a:r>
              <a:rPr lang="pt-BR" sz="2400"/>
              <a:t> Observar que em curva as engrenagens satélites também apresentam movimento de rotação. Esse movimento de rotação é que permite que uma roda gire com maior velocidade que a outra.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116138"/>
            <a:ext cx="7808912" cy="390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Detalhes do acoplamento coroa-pinhão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481263"/>
            <a:ext cx="65817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Detalhes da redução final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71513" y="1743075"/>
            <a:ext cx="7808912" cy="701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1240" rIns="0" bIns="0"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/>
              <a:t>Terceira redução do sistema de transmissão: aumento do torque no semieixo das rodas motrizes.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/>
              <a:t>TDP de rotação constante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513" y="1906588"/>
            <a:ext cx="7808912" cy="4319587"/>
          </a:xfrm>
          <a:ln/>
        </p:spPr>
        <p:txBody>
          <a:bodyPr/>
          <a:lstStyle/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dirty="0"/>
              <a:t>A rotação da TDP é independente da velocidade do trator</a:t>
            </a:r>
          </a:p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dirty="0"/>
              <a:t>O acoplamento é feito antes da caixa-de-marchas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286125"/>
            <a:ext cx="836295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TDP de rotação proporcional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4500" y="1871663"/>
            <a:ext cx="8412163" cy="1122362"/>
          </a:xfrm>
          <a:ln/>
        </p:spPr>
        <p:txBody>
          <a:bodyPr/>
          <a:lstStyle/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/>
              <a:t>A rotação da TDP varia com a velocidade do trator</a:t>
            </a:r>
          </a:p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/>
              <a:t>O acoplamento é feito depois da caixa-de-marchas</a:t>
            </a:r>
          </a:p>
        </p:txBody>
      </p:sp>
      <p:grpSp>
        <p:nvGrpSpPr>
          <p:cNvPr id="18502" name="Grupo 18501"/>
          <p:cNvGrpSpPr/>
          <p:nvPr/>
        </p:nvGrpSpPr>
        <p:grpSpPr>
          <a:xfrm>
            <a:off x="1025029" y="2808288"/>
            <a:ext cx="7419976" cy="3773488"/>
            <a:chOff x="1025029" y="2808288"/>
            <a:chExt cx="7419976" cy="3773488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1025029" y="2808288"/>
              <a:ext cx="7419976" cy="3773488"/>
              <a:chOff x="847" y="1769"/>
              <a:chExt cx="4674" cy="2377"/>
            </a:xfrm>
          </p:grpSpPr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3952" y="2317"/>
                <a:ext cx="262" cy="90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3952" y="2317"/>
                <a:ext cx="265" cy="93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960" y="2049"/>
                <a:ext cx="673" cy="614"/>
              </a:xfrm>
              <a:custGeom>
                <a:avLst/>
                <a:gdLst>
                  <a:gd name="T0" fmla="*/ 0 w 673"/>
                  <a:gd name="T1" fmla="*/ 0 h 614"/>
                  <a:gd name="T2" fmla="*/ 0 w 673"/>
                  <a:gd name="T3" fmla="*/ 614 h 614"/>
                  <a:gd name="T4" fmla="*/ 271 w 673"/>
                  <a:gd name="T5" fmla="*/ 614 h 614"/>
                  <a:gd name="T6" fmla="*/ 291 w 673"/>
                  <a:gd name="T7" fmla="*/ 612 h 614"/>
                  <a:gd name="T8" fmla="*/ 306 w 673"/>
                  <a:gd name="T9" fmla="*/ 609 h 614"/>
                  <a:gd name="T10" fmla="*/ 323 w 673"/>
                  <a:gd name="T11" fmla="*/ 606 h 614"/>
                  <a:gd name="T12" fmla="*/ 338 w 673"/>
                  <a:gd name="T13" fmla="*/ 597 h 614"/>
                  <a:gd name="T14" fmla="*/ 353 w 673"/>
                  <a:gd name="T15" fmla="*/ 588 h 614"/>
                  <a:gd name="T16" fmla="*/ 370 w 673"/>
                  <a:gd name="T17" fmla="*/ 574 h 614"/>
                  <a:gd name="T18" fmla="*/ 388 w 673"/>
                  <a:gd name="T19" fmla="*/ 556 h 614"/>
                  <a:gd name="T20" fmla="*/ 408 w 673"/>
                  <a:gd name="T21" fmla="*/ 533 h 614"/>
                  <a:gd name="T22" fmla="*/ 420 w 673"/>
                  <a:gd name="T23" fmla="*/ 515 h 614"/>
                  <a:gd name="T24" fmla="*/ 434 w 673"/>
                  <a:gd name="T25" fmla="*/ 501 h 614"/>
                  <a:gd name="T26" fmla="*/ 449 w 673"/>
                  <a:gd name="T27" fmla="*/ 489 h 614"/>
                  <a:gd name="T28" fmla="*/ 463 w 673"/>
                  <a:gd name="T29" fmla="*/ 480 h 614"/>
                  <a:gd name="T30" fmla="*/ 498 w 673"/>
                  <a:gd name="T31" fmla="*/ 463 h 614"/>
                  <a:gd name="T32" fmla="*/ 533 w 673"/>
                  <a:gd name="T33" fmla="*/ 451 h 614"/>
                  <a:gd name="T34" fmla="*/ 568 w 673"/>
                  <a:gd name="T35" fmla="*/ 443 h 614"/>
                  <a:gd name="T36" fmla="*/ 606 w 673"/>
                  <a:gd name="T37" fmla="*/ 440 h 614"/>
                  <a:gd name="T38" fmla="*/ 641 w 673"/>
                  <a:gd name="T39" fmla="*/ 440 h 614"/>
                  <a:gd name="T40" fmla="*/ 673 w 673"/>
                  <a:gd name="T41" fmla="*/ 440 h 614"/>
                  <a:gd name="T42" fmla="*/ 673 w 673"/>
                  <a:gd name="T43" fmla="*/ 411 h 614"/>
                  <a:gd name="T44" fmla="*/ 673 w 673"/>
                  <a:gd name="T45" fmla="*/ 378 h 614"/>
                  <a:gd name="T46" fmla="*/ 673 w 673"/>
                  <a:gd name="T47" fmla="*/ 346 h 614"/>
                  <a:gd name="T48" fmla="*/ 673 w 673"/>
                  <a:gd name="T49" fmla="*/ 317 h 614"/>
                  <a:gd name="T50" fmla="*/ 673 w 673"/>
                  <a:gd name="T51" fmla="*/ 279 h 614"/>
                  <a:gd name="T52" fmla="*/ 670 w 673"/>
                  <a:gd name="T53" fmla="*/ 250 h 614"/>
                  <a:gd name="T54" fmla="*/ 670 w 673"/>
                  <a:gd name="T55" fmla="*/ 218 h 614"/>
                  <a:gd name="T56" fmla="*/ 673 w 673"/>
                  <a:gd name="T57" fmla="*/ 189 h 614"/>
                  <a:gd name="T58" fmla="*/ 647 w 673"/>
                  <a:gd name="T59" fmla="*/ 189 h 614"/>
                  <a:gd name="T60" fmla="*/ 618 w 673"/>
                  <a:gd name="T61" fmla="*/ 189 h 614"/>
                  <a:gd name="T62" fmla="*/ 583 w 673"/>
                  <a:gd name="T63" fmla="*/ 189 h 614"/>
                  <a:gd name="T64" fmla="*/ 548 w 673"/>
                  <a:gd name="T65" fmla="*/ 186 h 614"/>
                  <a:gd name="T66" fmla="*/ 530 w 673"/>
                  <a:gd name="T67" fmla="*/ 183 h 614"/>
                  <a:gd name="T68" fmla="*/ 510 w 673"/>
                  <a:gd name="T69" fmla="*/ 177 h 614"/>
                  <a:gd name="T70" fmla="*/ 492 w 673"/>
                  <a:gd name="T71" fmla="*/ 172 h 614"/>
                  <a:gd name="T72" fmla="*/ 475 w 673"/>
                  <a:gd name="T73" fmla="*/ 163 h 614"/>
                  <a:gd name="T74" fmla="*/ 457 w 673"/>
                  <a:gd name="T75" fmla="*/ 148 h 614"/>
                  <a:gd name="T76" fmla="*/ 440 w 673"/>
                  <a:gd name="T77" fmla="*/ 134 h 614"/>
                  <a:gd name="T78" fmla="*/ 423 w 673"/>
                  <a:gd name="T79" fmla="*/ 116 h 614"/>
                  <a:gd name="T80" fmla="*/ 408 w 673"/>
                  <a:gd name="T81" fmla="*/ 96 h 614"/>
                  <a:gd name="T82" fmla="*/ 396 w 673"/>
                  <a:gd name="T83" fmla="*/ 73 h 614"/>
                  <a:gd name="T84" fmla="*/ 385 w 673"/>
                  <a:gd name="T85" fmla="*/ 55 h 614"/>
                  <a:gd name="T86" fmla="*/ 370 w 673"/>
                  <a:gd name="T87" fmla="*/ 40 h 614"/>
                  <a:gd name="T88" fmla="*/ 356 w 673"/>
                  <a:gd name="T89" fmla="*/ 29 h 614"/>
                  <a:gd name="T90" fmla="*/ 341 w 673"/>
                  <a:gd name="T91" fmla="*/ 20 h 614"/>
                  <a:gd name="T92" fmla="*/ 323 w 673"/>
                  <a:gd name="T93" fmla="*/ 11 h 614"/>
                  <a:gd name="T94" fmla="*/ 297 w 673"/>
                  <a:gd name="T95" fmla="*/ 6 h 614"/>
                  <a:gd name="T96" fmla="*/ 271 w 673"/>
                  <a:gd name="T97" fmla="*/ 0 h 614"/>
                  <a:gd name="T98" fmla="*/ 0 w 673"/>
                  <a:gd name="T99" fmla="*/ 0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73" h="614">
                    <a:moveTo>
                      <a:pt x="0" y="0"/>
                    </a:moveTo>
                    <a:lnTo>
                      <a:pt x="0" y="614"/>
                    </a:lnTo>
                    <a:lnTo>
                      <a:pt x="271" y="614"/>
                    </a:lnTo>
                    <a:lnTo>
                      <a:pt x="291" y="612"/>
                    </a:lnTo>
                    <a:lnTo>
                      <a:pt x="306" y="609"/>
                    </a:lnTo>
                    <a:lnTo>
                      <a:pt x="323" y="606"/>
                    </a:lnTo>
                    <a:lnTo>
                      <a:pt x="338" y="597"/>
                    </a:lnTo>
                    <a:lnTo>
                      <a:pt x="353" y="588"/>
                    </a:lnTo>
                    <a:lnTo>
                      <a:pt x="370" y="574"/>
                    </a:lnTo>
                    <a:lnTo>
                      <a:pt x="388" y="556"/>
                    </a:lnTo>
                    <a:lnTo>
                      <a:pt x="408" y="533"/>
                    </a:lnTo>
                    <a:lnTo>
                      <a:pt x="420" y="515"/>
                    </a:lnTo>
                    <a:lnTo>
                      <a:pt x="434" y="501"/>
                    </a:lnTo>
                    <a:lnTo>
                      <a:pt x="449" y="489"/>
                    </a:lnTo>
                    <a:lnTo>
                      <a:pt x="463" y="480"/>
                    </a:lnTo>
                    <a:lnTo>
                      <a:pt x="498" y="463"/>
                    </a:lnTo>
                    <a:lnTo>
                      <a:pt x="533" y="451"/>
                    </a:lnTo>
                    <a:lnTo>
                      <a:pt x="568" y="443"/>
                    </a:lnTo>
                    <a:lnTo>
                      <a:pt x="606" y="440"/>
                    </a:lnTo>
                    <a:lnTo>
                      <a:pt x="641" y="440"/>
                    </a:lnTo>
                    <a:lnTo>
                      <a:pt x="673" y="440"/>
                    </a:lnTo>
                    <a:lnTo>
                      <a:pt x="673" y="411"/>
                    </a:lnTo>
                    <a:lnTo>
                      <a:pt x="673" y="378"/>
                    </a:lnTo>
                    <a:lnTo>
                      <a:pt x="673" y="346"/>
                    </a:lnTo>
                    <a:lnTo>
                      <a:pt x="673" y="317"/>
                    </a:lnTo>
                    <a:lnTo>
                      <a:pt x="673" y="279"/>
                    </a:lnTo>
                    <a:lnTo>
                      <a:pt x="670" y="250"/>
                    </a:lnTo>
                    <a:lnTo>
                      <a:pt x="670" y="218"/>
                    </a:lnTo>
                    <a:lnTo>
                      <a:pt x="673" y="189"/>
                    </a:lnTo>
                    <a:lnTo>
                      <a:pt x="647" y="189"/>
                    </a:lnTo>
                    <a:lnTo>
                      <a:pt x="618" y="189"/>
                    </a:lnTo>
                    <a:lnTo>
                      <a:pt x="583" y="189"/>
                    </a:lnTo>
                    <a:lnTo>
                      <a:pt x="548" y="186"/>
                    </a:lnTo>
                    <a:lnTo>
                      <a:pt x="530" y="183"/>
                    </a:lnTo>
                    <a:lnTo>
                      <a:pt x="510" y="177"/>
                    </a:lnTo>
                    <a:lnTo>
                      <a:pt x="492" y="172"/>
                    </a:lnTo>
                    <a:lnTo>
                      <a:pt x="475" y="163"/>
                    </a:lnTo>
                    <a:lnTo>
                      <a:pt x="457" y="148"/>
                    </a:lnTo>
                    <a:lnTo>
                      <a:pt x="440" y="134"/>
                    </a:lnTo>
                    <a:lnTo>
                      <a:pt x="423" y="116"/>
                    </a:lnTo>
                    <a:lnTo>
                      <a:pt x="408" y="96"/>
                    </a:lnTo>
                    <a:lnTo>
                      <a:pt x="396" y="73"/>
                    </a:lnTo>
                    <a:lnTo>
                      <a:pt x="385" y="55"/>
                    </a:lnTo>
                    <a:lnTo>
                      <a:pt x="370" y="40"/>
                    </a:lnTo>
                    <a:lnTo>
                      <a:pt x="356" y="29"/>
                    </a:lnTo>
                    <a:lnTo>
                      <a:pt x="341" y="20"/>
                    </a:lnTo>
                    <a:lnTo>
                      <a:pt x="323" y="11"/>
                    </a:lnTo>
                    <a:lnTo>
                      <a:pt x="297" y="6"/>
                    </a:lnTo>
                    <a:lnTo>
                      <a:pt x="27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975" y="3269"/>
                <a:ext cx="760" cy="697"/>
              </a:xfrm>
              <a:custGeom>
                <a:avLst/>
                <a:gdLst>
                  <a:gd name="T0" fmla="*/ 0 w 760"/>
                  <a:gd name="T1" fmla="*/ 0 h 697"/>
                  <a:gd name="T2" fmla="*/ 0 w 760"/>
                  <a:gd name="T3" fmla="*/ 697 h 697"/>
                  <a:gd name="T4" fmla="*/ 308 w 760"/>
                  <a:gd name="T5" fmla="*/ 697 h 697"/>
                  <a:gd name="T6" fmla="*/ 326 w 760"/>
                  <a:gd name="T7" fmla="*/ 694 h 697"/>
                  <a:gd name="T8" fmla="*/ 343 w 760"/>
                  <a:gd name="T9" fmla="*/ 691 h 697"/>
                  <a:gd name="T10" fmla="*/ 364 w 760"/>
                  <a:gd name="T11" fmla="*/ 685 h 697"/>
                  <a:gd name="T12" fmla="*/ 378 w 760"/>
                  <a:gd name="T13" fmla="*/ 676 h 697"/>
                  <a:gd name="T14" fmla="*/ 399 w 760"/>
                  <a:gd name="T15" fmla="*/ 668 h 697"/>
                  <a:gd name="T16" fmla="*/ 419 w 760"/>
                  <a:gd name="T17" fmla="*/ 650 h 697"/>
                  <a:gd name="T18" fmla="*/ 440 w 760"/>
                  <a:gd name="T19" fmla="*/ 630 h 697"/>
                  <a:gd name="T20" fmla="*/ 460 w 760"/>
                  <a:gd name="T21" fmla="*/ 604 h 697"/>
                  <a:gd name="T22" fmla="*/ 475 w 760"/>
                  <a:gd name="T23" fmla="*/ 586 h 697"/>
                  <a:gd name="T24" fmla="*/ 489 w 760"/>
                  <a:gd name="T25" fmla="*/ 569 h 697"/>
                  <a:gd name="T26" fmla="*/ 507 w 760"/>
                  <a:gd name="T27" fmla="*/ 554 h 697"/>
                  <a:gd name="T28" fmla="*/ 524 w 760"/>
                  <a:gd name="T29" fmla="*/ 542 h 697"/>
                  <a:gd name="T30" fmla="*/ 542 w 760"/>
                  <a:gd name="T31" fmla="*/ 534 h 697"/>
                  <a:gd name="T32" fmla="*/ 562 w 760"/>
                  <a:gd name="T33" fmla="*/ 525 h 697"/>
                  <a:gd name="T34" fmla="*/ 582 w 760"/>
                  <a:gd name="T35" fmla="*/ 516 h 697"/>
                  <a:gd name="T36" fmla="*/ 603 w 760"/>
                  <a:gd name="T37" fmla="*/ 510 h 697"/>
                  <a:gd name="T38" fmla="*/ 643 w 760"/>
                  <a:gd name="T39" fmla="*/ 502 h 697"/>
                  <a:gd name="T40" fmla="*/ 684 w 760"/>
                  <a:gd name="T41" fmla="*/ 499 h 697"/>
                  <a:gd name="T42" fmla="*/ 722 w 760"/>
                  <a:gd name="T43" fmla="*/ 499 h 697"/>
                  <a:gd name="T44" fmla="*/ 760 w 760"/>
                  <a:gd name="T45" fmla="*/ 499 h 697"/>
                  <a:gd name="T46" fmla="*/ 760 w 760"/>
                  <a:gd name="T47" fmla="*/ 467 h 697"/>
                  <a:gd name="T48" fmla="*/ 760 w 760"/>
                  <a:gd name="T49" fmla="*/ 432 h 697"/>
                  <a:gd name="T50" fmla="*/ 760 w 760"/>
                  <a:gd name="T51" fmla="*/ 394 h 697"/>
                  <a:gd name="T52" fmla="*/ 760 w 760"/>
                  <a:gd name="T53" fmla="*/ 356 h 697"/>
                  <a:gd name="T54" fmla="*/ 760 w 760"/>
                  <a:gd name="T55" fmla="*/ 321 h 697"/>
                  <a:gd name="T56" fmla="*/ 757 w 760"/>
                  <a:gd name="T57" fmla="*/ 280 h 697"/>
                  <a:gd name="T58" fmla="*/ 757 w 760"/>
                  <a:gd name="T59" fmla="*/ 248 h 697"/>
                  <a:gd name="T60" fmla="*/ 760 w 760"/>
                  <a:gd name="T61" fmla="*/ 210 h 697"/>
                  <a:gd name="T62" fmla="*/ 731 w 760"/>
                  <a:gd name="T63" fmla="*/ 210 h 697"/>
                  <a:gd name="T64" fmla="*/ 696 w 760"/>
                  <a:gd name="T65" fmla="*/ 216 h 697"/>
                  <a:gd name="T66" fmla="*/ 658 w 760"/>
                  <a:gd name="T67" fmla="*/ 216 h 697"/>
                  <a:gd name="T68" fmla="*/ 620 w 760"/>
                  <a:gd name="T69" fmla="*/ 210 h 697"/>
                  <a:gd name="T70" fmla="*/ 597 w 760"/>
                  <a:gd name="T71" fmla="*/ 207 h 697"/>
                  <a:gd name="T72" fmla="*/ 576 w 760"/>
                  <a:gd name="T73" fmla="*/ 201 h 697"/>
                  <a:gd name="T74" fmla="*/ 556 w 760"/>
                  <a:gd name="T75" fmla="*/ 196 h 697"/>
                  <a:gd name="T76" fmla="*/ 536 w 760"/>
                  <a:gd name="T77" fmla="*/ 184 h 697"/>
                  <a:gd name="T78" fmla="*/ 515 w 760"/>
                  <a:gd name="T79" fmla="*/ 169 h 697"/>
                  <a:gd name="T80" fmla="*/ 498 w 760"/>
                  <a:gd name="T81" fmla="*/ 155 h 697"/>
                  <a:gd name="T82" fmla="*/ 477 w 760"/>
                  <a:gd name="T83" fmla="*/ 134 h 697"/>
                  <a:gd name="T84" fmla="*/ 460 w 760"/>
                  <a:gd name="T85" fmla="*/ 108 h 697"/>
                  <a:gd name="T86" fmla="*/ 445 w 760"/>
                  <a:gd name="T87" fmla="*/ 85 h 697"/>
                  <a:gd name="T88" fmla="*/ 434 w 760"/>
                  <a:gd name="T89" fmla="*/ 65 h 697"/>
                  <a:gd name="T90" fmla="*/ 419 w 760"/>
                  <a:gd name="T91" fmla="*/ 47 h 697"/>
                  <a:gd name="T92" fmla="*/ 402 w 760"/>
                  <a:gd name="T93" fmla="*/ 35 h 697"/>
                  <a:gd name="T94" fmla="*/ 384 w 760"/>
                  <a:gd name="T95" fmla="*/ 24 h 697"/>
                  <a:gd name="T96" fmla="*/ 364 w 760"/>
                  <a:gd name="T97" fmla="*/ 15 h 697"/>
                  <a:gd name="T98" fmla="*/ 338 w 760"/>
                  <a:gd name="T99" fmla="*/ 6 h 697"/>
                  <a:gd name="T100" fmla="*/ 308 w 760"/>
                  <a:gd name="T101" fmla="*/ 0 h 697"/>
                  <a:gd name="T102" fmla="*/ 0 w 760"/>
                  <a:gd name="T103" fmla="*/ 0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0" h="697">
                    <a:moveTo>
                      <a:pt x="0" y="0"/>
                    </a:moveTo>
                    <a:lnTo>
                      <a:pt x="0" y="697"/>
                    </a:lnTo>
                    <a:lnTo>
                      <a:pt x="308" y="697"/>
                    </a:lnTo>
                    <a:lnTo>
                      <a:pt x="326" y="694"/>
                    </a:lnTo>
                    <a:lnTo>
                      <a:pt x="343" y="691"/>
                    </a:lnTo>
                    <a:lnTo>
                      <a:pt x="364" y="685"/>
                    </a:lnTo>
                    <a:lnTo>
                      <a:pt x="378" y="676"/>
                    </a:lnTo>
                    <a:lnTo>
                      <a:pt x="399" y="668"/>
                    </a:lnTo>
                    <a:lnTo>
                      <a:pt x="419" y="650"/>
                    </a:lnTo>
                    <a:lnTo>
                      <a:pt x="440" y="630"/>
                    </a:lnTo>
                    <a:lnTo>
                      <a:pt x="460" y="604"/>
                    </a:lnTo>
                    <a:lnTo>
                      <a:pt x="475" y="586"/>
                    </a:lnTo>
                    <a:lnTo>
                      <a:pt x="489" y="569"/>
                    </a:lnTo>
                    <a:lnTo>
                      <a:pt x="507" y="554"/>
                    </a:lnTo>
                    <a:lnTo>
                      <a:pt x="524" y="542"/>
                    </a:lnTo>
                    <a:lnTo>
                      <a:pt x="542" y="534"/>
                    </a:lnTo>
                    <a:lnTo>
                      <a:pt x="562" y="525"/>
                    </a:lnTo>
                    <a:lnTo>
                      <a:pt x="582" y="516"/>
                    </a:lnTo>
                    <a:lnTo>
                      <a:pt x="603" y="510"/>
                    </a:lnTo>
                    <a:lnTo>
                      <a:pt x="643" y="502"/>
                    </a:lnTo>
                    <a:lnTo>
                      <a:pt x="684" y="499"/>
                    </a:lnTo>
                    <a:lnTo>
                      <a:pt x="722" y="499"/>
                    </a:lnTo>
                    <a:lnTo>
                      <a:pt x="760" y="499"/>
                    </a:lnTo>
                    <a:lnTo>
                      <a:pt x="760" y="467"/>
                    </a:lnTo>
                    <a:lnTo>
                      <a:pt x="760" y="432"/>
                    </a:lnTo>
                    <a:lnTo>
                      <a:pt x="760" y="394"/>
                    </a:lnTo>
                    <a:lnTo>
                      <a:pt x="760" y="356"/>
                    </a:lnTo>
                    <a:lnTo>
                      <a:pt x="760" y="321"/>
                    </a:lnTo>
                    <a:lnTo>
                      <a:pt x="757" y="280"/>
                    </a:lnTo>
                    <a:lnTo>
                      <a:pt x="757" y="248"/>
                    </a:lnTo>
                    <a:lnTo>
                      <a:pt x="760" y="210"/>
                    </a:lnTo>
                    <a:lnTo>
                      <a:pt x="731" y="210"/>
                    </a:lnTo>
                    <a:lnTo>
                      <a:pt x="696" y="216"/>
                    </a:lnTo>
                    <a:lnTo>
                      <a:pt x="658" y="216"/>
                    </a:lnTo>
                    <a:lnTo>
                      <a:pt x="620" y="210"/>
                    </a:lnTo>
                    <a:lnTo>
                      <a:pt x="597" y="207"/>
                    </a:lnTo>
                    <a:lnTo>
                      <a:pt x="576" y="201"/>
                    </a:lnTo>
                    <a:lnTo>
                      <a:pt x="556" y="196"/>
                    </a:lnTo>
                    <a:lnTo>
                      <a:pt x="536" y="184"/>
                    </a:lnTo>
                    <a:lnTo>
                      <a:pt x="515" y="169"/>
                    </a:lnTo>
                    <a:lnTo>
                      <a:pt x="498" y="155"/>
                    </a:lnTo>
                    <a:lnTo>
                      <a:pt x="477" y="134"/>
                    </a:lnTo>
                    <a:lnTo>
                      <a:pt x="460" y="108"/>
                    </a:lnTo>
                    <a:lnTo>
                      <a:pt x="445" y="85"/>
                    </a:lnTo>
                    <a:lnTo>
                      <a:pt x="434" y="65"/>
                    </a:lnTo>
                    <a:lnTo>
                      <a:pt x="419" y="47"/>
                    </a:lnTo>
                    <a:lnTo>
                      <a:pt x="402" y="35"/>
                    </a:lnTo>
                    <a:lnTo>
                      <a:pt x="384" y="24"/>
                    </a:lnTo>
                    <a:lnTo>
                      <a:pt x="364" y="15"/>
                    </a:lnTo>
                    <a:lnTo>
                      <a:pt x="338" y="6"/>
                    </a:lnTo>
                    <a:lnTo>
                      <a:pt x="308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>
                <a:off x="1549" y="2238"/>
                <a:ext cx="0" cy="25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1639" y="3479"/>
                <a:ext cx="0" cy="289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>
                <a:off x="1077" y="2049"/>
                <a:ext cx="0" cy="62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1109" y="3269"/>
                <a:ext cx="0" cy="703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1149" y="2049"/>
                <a:ext cx="0" cy="612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>
                <a:off x="1190" y="3269"/>
                <a:ext cx="0" cy="69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flipH="1">
                <a:off x="847" y="2314"/>
                <a:ext cx="113" cy="3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flipH="1">
                <a:off x="847" y="3572"/>
                <a:ext cx="128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flipH="1">
                <a:off x="847" y="2407"/>
                <a:ext cx="113" cy="3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flipH="1">
                <a:off x="847" y="3674"/>
                <a:ext cx="128" cy="3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1633" y="2171"/>
                <a:ext cx="1136" cy="382"/>
              </a:xfrm>
              <a:custGeom>
                <a:avLst/>
                <a:gdLst>
                  <a:gd name="T0" fmla="*/ 0 w 1136"/>
                  <a:gd name="T1" fmla="*/ 149 h 382"/>
                  <a:gd name="T2" fmla="*/ 536 w 1136"/>
                  <a:gd name="T3" fmla="*/ 149 h 382"/>
                  <a:gd name="T4" fmla="*/ 536 w 1136"/>
                  <a:gd name="T5" fmla="*/ 0 h 382"/>
                  <a:gd name="T6" fmla="*/ 1136 w 1136"/>
                  <a:gd name="T7" fmla="*/ 0 h 382"/>
                  <a:gd name="T8" fmla="*/ 1136 w 1136"/>
                  <a:gd name="T9" fmla="*/ 382 h 382"/>
                  <a:gd name="T10" fmla="*/ 536 w 1136"/>
                  <a:gd name="T11" fmla="*/ 382 h 382"/>
                  <a:gd name="T12" fmla="*/ 536 w 1136"/>
                  <a:gd name="T13" fmla="*/ 236 h 382"/>
                  <a:gd name="T14" fmla="*/ 0 w 1136"/>
                  <a:gd name="T15" fmla="*/ 236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6" h="382">
                    <a:moveTo>
                      <a:pt x="0" y="149"/>
                    </a:moveTo>
                    <a:lnTo>
                      <a:pt x="536" y="149"/>
                    </a:lnTo>
                    <a:lnTo>
                      <a:pt x="536" y="0"/>
                    </a:lnTo>
                    <a:lnTo>
                      <a:pt x="1136" y="0"/>
                    </a:lnTo>
                    <a:lnTo>
                      <a:pt x="1136" y="382"/>
                    </a:lnTo>
                    <a:lnTo>
                      <a:pt x="536" y="382"/>
                    </a:lnTo>
                    <a:lnTo>
                      <a:pt x="536" y="236"/>
                    </a:lnTo>
                    <a:lnTo>
                      <a:pt x="0" y="236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1735" y="3409"/>
                <a:ext cx="1282" cy="432"/>
              </a:xfrm>
              <a:custGeom>
                <a:avLst/>
                <a:gdLst>
                  <a:gd name="T0" fmla="*/ 0 w 1282"/>
                  <a:gd name="T1" fmla="*/ 166 h 432"/>
                  <a:gd name="T2" fmla="*/ 603 w 1282"/>
                  <a:gd name="T3" fmla="*/ 166 h 432"/>
                  <a:gd name="T4" fmla="*/ 603 w 1282"/>
                  <a:gd name="T5" fmla="*/ 0 h 432"/>
                  <a:gd name="T6" fmla="*/ 1282 w 1282"/>
                  <a:gd name="T7" fmla="*/ 0 h 432"/>
                  <a:gd name="T8" fmla="*/ 1282 w 1282"/>
                  <a:gd name="T9" fmla="*/ 432 h 432"/>
                  <a:gd name="T10" fmla="*/ 603 w 1282"/>
                  <a:gd name="T11" fmla="*/ 432 h 432"/>
                  <a:gd name="T12" fmla="*/ 603 w 1282"/>
                  <a:gd name="T13" fmla="*/ 265 h 432"/>
                  <a:gd name="T14" fmla="*/ 0 w 1282"/>
                  <a:gd name="T15" fmla="*/ 26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2" h="432">
                    <a:moveTo>
                      <a:pt x="0" y="166"/>
                    </a:moveTo>
                    <a:lnTo>
                      <a:pt x="603" y="166"/>
                    </a:lnTo>
                    <a:lnTo>
                      <a:pt x="603" y="0"/>
                    </a:lnTo>
                    <a:lnTo>
                      <a:pt x="1282" y="0"/>
                    </a:lnTo>
                    <a:lnTo>
                      <a:pt x="1282" y="432"/>
                    </a:lnTo>
                    <a:lnTo>
                      <a:pt x="603" y="432"/>
                    </a:lnTo>
                    <a:lnTo>
                      <a:pt x="603" y="265"/>
                    </a:lnTo>
                    <a:lnTo>
                      <a:pt x="0" y="265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3780" y="2320"/>
                <a:ext cx="175" cy="9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2906" y="2320"/>
                <a:ext cx="175" cy="9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3171" y="3575"/>
                <a:ext cx="195" cy="10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3" name="Freeform 24"/>
              <p:cNvSpPr>
                <a:spLocks noEditPoints="1"/>
              </p:cNvSpPr>
              <p:nvPr/>
            </p:nvSpPr>
            <p:spPr bwMode="auto">
              <a:xfrm>
                <a:off x="3133" y="2069"/>
                <a:ext cx="586" cy="586"/>
              </a:xfrm>
              <a:custGeom>
                <a:avLst/>
                <a:gdLst>
                  <a:gd name="T0" fmla="*/ 350 w 586"/>
                  <a:gd name="T1" fmla="*/ 6 h 586"/>
                  <a:gd name="T2" fmla="*/ 431 w 586"/>
                  <a:gd name="T3" fmla="*/ 35 h 586"/>
                  <a:gd name="T4" fmla="*/ 498 w 586"/>
                  <a:gd name="T5" fmla="*/ 87 h 586"/>
                  <a:gd name="T6" fmla="*/ 551 w 586"/>
                  <a:gd name="T7" fmla="*/ 155 h 586"/>
                  <a:gd name="T8" fmla="*/ 580 w 586"/>
                  <a:gd name="T9" fmla="*/ 236 h 586"/>
                  <a:gd name="T10" fmla="*/ 583 w 586"/>
                  <a:gd name="T11" fmla="*/ 326 h 586"/>
                  <a:gd name="T12" fmla="*/ 562 w 586"/>
                  <a:gd name="T13" fmla="*/ 405 h 586"/>
                  <a:gd name="T14" fmla="*/ 519 w 586"/>
                  <a:gd name="T15" fmla="*/ 478 h 586"/>
                  <a:gd name="T16" fmla="*/ 455 w 586"/>
                  <a:gd name="T17" fmla="*/ 536 h 586"/>
                  <a:gd name="T18" fmla="*/ 379 w 586"/>
                  <a:gd name="T19" fmla="*/ 574 h 586"/>
                  <a:gd name="T20" fmla="*/ 291 w 586"/>
                  <a:gd name="T21" fmla="*/ 586 h 586"/>
                  <a:gd name="T22" fmla="*/ 204 w 586"/>
                  <a:gd name="T23" fmla="*/ 574 h 586"/>
                  <a:gd name="T24" fmla="*/ 128 w 586"/>
                  <a:gd name="T25" fmla="*/ 536 h 586"/>
                  <a:gd name="T26" fmla="*/ 64 w 586"/>
                  <a:gd name="T27" fmla="*/ 478 h 586"/>
                  <a:gd name="T28" fmla="*/ 20 w 586"/>
                  <a:gd name="T29" fmla="*/ 405 h 586"/>
                  <a:gd name="T30" fmla="*/ 0 w 586"/>
                  <a:gd name="T31" fmla="*/ 326 h 586"/>
                  <a:gd name="T32" fmla="*/ 3 w 586"/>
                  <a:gd name="T33" fmla="*/ 236 h 586"/>
                  <a:gd name="T34" fmla="*/ 32 w 586"/>
                  <a:gd name="T35" fmla="*/ 155 h 586"/>
                  <a:gd name="T36" fmla="*/ 85 w 586"/>
                  <a:gd name="T37" fmla="*/ 87 h 586"/>
                  <a:gd name="T38" fmla="*/ 152 w 586"/>
                  <a:gd name="T39" fmla="*/ 35 h 586"/>
                  <a:gd name="T40" fmla="*/ 233 w 586"/>
                  <a:gd name="T41" fmla="*/ 6 h 586"/>
                  <a:gd name="T42" fmla="*/ 291 w 586"/>
                  <a:gd name="T43" fmla="*/ 87 h 586"/>
                  <a:gd name="T44" fmla="*/ 353 w 586"/>
                  <a:gd name="T45" fmla="*/ 96 h 586"/>
                  <a:gd name="T46" fmla="*/ 408 w 586"/>
                  <a:gd name="T47" fmla="*/ 122 h 586"/>
                  <a:gd name="T48" fmla="*/ 452 w 586"/>
                  <a:gd name="T49" fmla="*/ 163 h 586"/>
                  <a:gd name="T50" fmla="*/ 484 w 586"/>
                  <a:gd name="T51" fmla="*/ 213 h 586"/>
                  <a:gd name="T52" fmla="*/ 498 w 586"/>
                  <a:gd name="T53" fmla="*/ 271 h 586"/>
                  <a:gd name="T54" fmla="*/ 495 w 586"/>
                  <a:gd name="T55" fmla="*/ 338 h 586"/>
                  <a:gd name="T56" fmla="*/ 475 w 586"/>
                  <a:gd name="T57" fmla="*/ 391 h 586"/>
                  <a:gd name="T58" fmla="*/ 440 w 586"/>
                  <a:gd name="T59" fmla="*/ 440 h 586"/>
                  <a:gd name="T60" fmla="*/ 390 w 586"/>
                  <a:gd name="T61" fmla="*/ 475 h 586"/>
                  <a:gd name="T62" fmla="*/ 332 w 586"/>
                  <a:gd name="T63" fmla="*/ 495 h 586"/>
                  <a:gd name="T64" fmla="*/ 271 w 586"/>
                  <a:gd name="T65" fmla="*/ 498 h 586"/>
                  <a:gd name="T66" fmla="*/ 210 w 586"/>
                  <a:gd name="T67" fmla="*/ 484 h 586"/>
                  <a:gd name="T68" fmla="*/ 160 w 586"/>
                  <a:gd name="T69" fmla="*/ 452 h 586"/>
                  <a:gd name="T70" fmla="*/ 120 w 586"/>
                  <a:gd name="T71" fmla="*/ 408 h 586"/>
                  <a:gd name="T72" fmla="*/ 93 w 586"/>
                  <a:gd name="T73" fmla="*/ 353 h 586"/>
                  <a:gd name="T74" fmla="*/ 85 w 586"/>
                  <a:gd name="T75" fmla="*/ 294 h 586"/>
                  <a:gd name="T76" fmla="*/ 93 w 586"/>
                  <a:gd name="T77" fmla="*/ 230 h 586"/>
                  <a:gd name="T78" fmla="*/ 120 w 586"/>
                  <a:gd name="T79" fmla="*/ 178 h 586"/>
                  <a:gd name="T80" fmla="*/ 160 w 586"/>
                  <a:gd name="T81" fmla="*/ 134 h 586"/>
                  <a:gd name="T82" fmla="*/ 210 w 586"/>
                  <a:gd name="T83" fmla="*/ 102 h 586"/>
                  <a:gd name="T84" fmla="*/ 271 w 586"/>
                  <a:gd name="T85" fmla="*/ 87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6" h="586">
                    <a:moveTo>
                      <a:pt x="291" y="0"/>
                    </a:moveTo>
                    <a:lnTo>
                      <a:pt x="321" y="3"/>
                    </a:lnTo>
                    <a:lnTo>
                      <a:pt x="350" y="6"/>
                    </a:lnTo>
                    <a:lnTo>
                      <a:pt x="379" y="15"/>
                    </a:lnTo>
                    <a:lnTo>
                      <a:pt x="405" y="23"/>
                    </a:lnTo>
                    <a:lnTo>
                      <a:pt x="431" y="35"/>
                    </a:lnTo>
                    <a:lnTo>
                      <a:pt x="455" y="53"/>
                    </a:lnTo>
                    <a:lnTo>
                      <a:pt x="478" y="67"/>
                    </a:lnTo>
                    <a:lnTo>
                      <a:pt x="498" y="87"/>
                    </a:lnTo>
                    <a:lnTo>
                      <a:pt x="519" y="108"/>
                    </a:lnTo>
                    <a:lnTo>
                      <a:pt x="536" y="131"/>
                    </a:lnTo>
                    <a:lnTo>
                      <a:pt x="551" y="155"/>
                    </a:lnTo>
                    <a:lnTo>
                      <a:pt x="562" y="181"/>
                    </a:lnTo>
                    <a:lnTo>
                      <a:pt x="571" y="207"/>
                    </a:lnTo>
                    <a:lnTo>
                      <a:pt x="580" y="236"/>
                    </a:lnTo>
                    <a:lnTo>
                      <a:pt x="583" y="265"/>
                    </a:lnTo>
                    <a:lnTo>
                      <a:pt x="586" y="294"/>
                    </a:lnTo>
                    <a:lnTo>
                      <a:pt x="583" y="326"/>
                    </a:lnTo>
                    <a:lnTo>
                      <a:pt x="580" y="353"/>
                    </a:lnTo>
                    <a:lnTo>
                      <a:pt x="571" y="382"/>
                    </a:lnTo>
                    <a:lnTo>
                      <a:pt x="562" y="405"/>
                    </a:lnTo>
                    <a:lnTo>
                      <a:pt x="551" y="431"/>
                    </a:lnTo>
                    <a:lnTo>
                      <a:pt x="536" y="458"/>
                    </a:lnTo>
                    <a:lnTo>
                      <a:pt x="519" y="478"/>
                    </a:lnTo>
                    <a:lnTo>
                      <a:pt x="498" y="501"/>
                    </a:lnTo>
                    <a:lnTo>
                      <a:pt x="478" y="519"/>
                    </a:lnTo>
                    <a:lnTo>
                      <a:pt x="455" y="536"/>
                    </a:lnTo>
                    <a:lnTo>
                      <a:pt x="431" y="551"/>
                    </a:lnTo>
                    <a:lnTo>
                      <a:pt x="405" y="562"/>
                    </a:lnTo>
                    <a:lnTo>
                      <a:pt x="379" y="574"/>
                    </a:lnTo>
                    <a:lnTo>
                      <a:pt x="350" y="580"/>
                    </a:lnTo>
                    <a:lnTo>
                      <a:pt x="321" y="586"/>
                    </a:lnTo>
                    <a:lnTo>
                      <a:pt x="291" y="586"/>
                    </a:lnTo>
                    <a:lnTo>
                      <a:pt x="262" y="586"/>
                    </a:lnTo>
                    <a:lnTo>
                      <a:pt x="233" y="580"/>
                    </a:lnTo>
                    <a:lnTo>
                      <a:pt x="204" y="574"/>
                    </a:lnTo>
                    <a:lnTo>
                      <a:pt x="178" y="562"/>
                    </a:lnTo>
                    <a:lnTo>
                      <a:pt x="152" y="551"/>
                    </a:lnTo>
                    <a:lnTo>
                      <a:pt x="128" y="536"/>
                    </a:lnTo>
                    <a:lnTo>
                      <a:pt x="105" y="519"/>
                    </a:lnTo>
                    <a:lnTo>
                      <a:pt x="85" y="501"/>
                    </a:lnTo>
                    <a:lnTo>
                      <a:pt x="64" y="478"/>
                    </a:lnTo>
                    <a:lnTo>
                      <a:pt x="47" y="458"/>
                    </a:lnTo>
                    <a:lnTo>
                      <a:pt x="32" y="431"/>
                    </a:lnTo>
                    <a:lnTo>
                      <a:pt x="20" y="405"/>
                    </a:lnTo>
                    <a:lnTo>
                      <a:pt x="15" y="382"/>
                    </a:lnTo>
                    <a:lnTo>
                      <a:pt x="3" y="353"/>
                    </a:lnTo>
                    <a:lnTo>
                      <a:pt x="0" y="326"/>
                    </a:lnTo>
                    <a:lnTo>
                      <a:pt x="0" y="294"/>
                    </a:lnTo>
                    <a:lnTo>
                      <a:pt x="0" y="265"/>
                    </a:lnTo>
                    <a:lnTo>
                      <a:pt x="3" y="236"/>
                    </a:lnTo>
                    <a:lnTo>
                      <a:pt x="15" y="207"/>
                    </a:lnTo>
                    <a:lnTo>
                      <a:pt x="20" y="181"/>
                    </a:lnTo>
                    <a:lnTo>
                      <a:pt x="32" y="155"/>
                    </a:lnTo>
                    <a:lnTo>
                      <a:pt x="47" y="131"/>
                    </a:lnTo>
                    <a:lnTo>
                      <a:pt x="64" y="108"/>
                    </a:lnTo>
                    <a:lnTo>
                      <a:pt x="85" y="87"/>
                    </a:lnTo>
                    <a:lnTo>
                      <a:pt x="105" y="67"/>
                    </a:lnTo>
                    <a:lnTo>
                      <a:pt x="128" y="53"/>
                    </a:lnTo>
                    <a:lnTo>
                      <a:pt x="152" y="35"/>
                    </a:lnTo>
                    <a:lnTo>
                      <a:pt x="178" y="23"/>
                    </a:lnTo>
                    <a:lnTo>
                      <a:pt x="204" y="15"/>
                    </a:lnTo>
                    <a:lnTo>
                      <a:pt x="233" y="6"/>
                    </a:lnTo>
                    <a:lnTo>
                      <a:pt x="262" y="3"/>
                    </a:lnTo>
                    <a:lnTo>
                      <a:pt x="291" y="0"/>
                    </a:lnTo>
                    <a:close/>
                    <a:moveTo>
                      <a:pt x="291" y="87"/>
                    </a:moveTo>
                    <a:lnTo>
                      <a:pt x="312" y="87"/>
                    </a:lnTo>
                    <a:lnTo>
                      <a:pt x="332" y="90"/>
                    </a:lnTo>
                    <a:lnTo>
                      <a:pt x="353" y="96"/>
                    </a:lnTo>
                    <a:lnTo>
                      <a:pt x="373" y="102"/>
                    </a:lnTo>
                    <a:lnTo>
                      <a:pt x="390" y="111"/>
                    </a:lnTo>
                    <a:lnTo>
                      <a:pt x="408" y="122"/>
                    </a:lnTo>
                    <a:lnTo>
                      <a:pt x="422" y="134"/>
                    </a:lnTo>
                    <a:lnTo>
                      <a:pt x="440" y="149"/>
                    </a:lnTo>
                    <a:lnTo>
                      <a:pt x="452" y="163"/>
                    </a:lnTo>
                    <a:lnTo>
                      <a:pt x="463" y="178"/>
                    </a:lnTo>
                    <a:lnTo>
                      <a:pt x="475" y="195"/>
                    </a:lnTo>
                    <a:lnTo>
                      <a:pt x="484" y="213"/>
                    </a:lnTo>
                    <a:lnTo>
                      <a:pt x="489" y="230"/>
                    </a:lnTo>
                    <a:lnTo>
                      <a:pt x="495" y="254"/>
                    </a:lnTo>
                    <a:lnTo>
                      <a:pt x="498" y="271"/>
                    </a:lnTo>
                    <a:lnTo>
                      <a:pt x="498" y="294"/>
                    </a:lnTo>
                    <a:lnTo>
                      <a:pt x="498" y="315"/>
                    </a:lnTo>
                    <a:lnTo>
                      <a:pt x="495" y="338"/>
                    </a:lnTo>
                    <a:lnTo>
                      <a:pt x="489" y="353"/>
                    </a:lnTo>
                    <a:lnTo>
                      <a:pt x="484" y="373"/>
                    </a:lnTo>
                    <a:lnTo>
                      <a:pt x="475" y="391"/>
                    </a:lnTo>
                    <a:lnTo>
                      <a:pt x="463" y="408"/>
                    </a:lnTo>
                    <a:lnTo>
                      <a:pt x="452" y="425"/>
                    </a:lnTo>
                    <a:lnTo>
                      <a:pt x="440" y="440"/>
                    </a:lnTo>
                    <a:lnTo>
                      <a:pt x="422" y="452"/>
                    </a:lnTo>
                    <a:lnTo>
                      <a:pt x="408" y="463"/>
                    </a:lnTo>
                    <a:lnTo>
                      <a:pt x="390" y="475"/>
                    </a:lnTo>
                    <a:lnTo>
                      <a:pt x="373" y="484"/>
                    </a:lnTo>
                    <a:lnTo>
                      <a:pt x="353" y="490"/>
                    </a:lnTo>
                    <a:lnTo>
                      <a:pt x="332" y="495"/>
                    </a:lnTo>
                    <a:lnTo>
                      <a:pt x="312" y="498"/>
                    </a:lnTo>
                    <a:lnTo>
                      <a:pt x="291" y="501"/>
                    </a:lnTo>
                    <a:lnTo>
                      <a:pt x="271" y="498"/>
                    </a:lnTo>
                    <a:lnTo>
                      <a:pt x="251" y="495"/>
                    </a:lnTo>
                    <a:lnTo>
                      <a:pt x="230" y="490"/>
                    </a:lnTo>
                    <a:lnTo>
                      <a:pt x="210" y="484"/>
                    </a:lnTo>
                    <a:lnTo>
                      <a:pt x="192" y="475"/>
                    </a:lnTo>
                    <a:lnTo>
                      <a:pt x="175" y="463"/>
                    </a:lnTo>
                    <a:lnTo>
                      <a:pt x="160" y="452"/>
                    </a:lnTo>
                    <a:lnTo>
                      <a:pt x="146" y="440"/>
                    </a:lnTo>
                    <a:lnTo>
                      <a:pt x="131" y="425"/>
                    </a:lnTo>
                    <a:lnTo>
                      <a:pt x="120" y="408"/>
                    </a:lnTo>
                    <a:lnTo>
                      <a:pt x="108" y="391"/>
                    </a:lnTo>
                    <a:lnTo>
                      <a:pt x="99" y="373"/>
                    </a:lnTo>
                    <a:lnTo>
                      <a:pt x="93" y="353"/>
                    </a:lnTo>
                    <a:lnTo>
                      <a:pt x="87" y="338"/>
                    </a:lnTo>
                    <a:lnTo>
                      <a:pt x="85" y="315"/>
                    </a:lnTo>
                    <a:lnTo>
                      <a:pt x="85" y="294"/>
                    </a:lnTo>
                    <a:lnTo>
                      <a:pt x="85" y="271"/>
                    </a:lnTo>
                    <a:lnTo>
                      <a:pt x="87" y="254"/>
                    </a:lnTo>
                    <a:lnTo>
                      <a:pt x="93" y="230"/>
                    </a:lnTo>
                    <a:lnTo>
                      <a:pt x="99" y="213"/>
                    </a:lnTo>
                    <a:lnTo>
                      <a:pt x="108" y="195"/>
                    </a:lnTo>
                    <a:lnTo>
                      <a:pt x="120" y="178"/>
                    </a:lnTo>
                    <a:lnTo>
                      <a:pt x="131" y="163"/>
                    </a:lnTo>
                    <a:lnTo>
                      <a:pt x="146" y="149"/>
                    </a:lnTo>
                    <a:lnTo>
                      <a:pt x="160" y="134"/>
                    </a:lnTo>
                    <a:lnTo>
                      <a:pt x="175" y="122"/>
                    </a:lnTo>
                    <a:lnTo>
                      <a:pt x="192" y="111"/>
                    </a:lnTo>
                    <a:lnTo>
                      <a:pt x="210" y="102"/>
                    </a:lnTo>
                    <a:lnTo>
                      <a:pt x="230" y="96"/>
                    </a:lnTo>
                    <a:lnTo>
                      <a:pt x="251" y="90"/>
                    </a:lnTo>
                    <a:lnTo>
                      <a:pt x="271" y="87"/>
                    </a:lnTo>
                    <a:lnTo>
                      <a:pt x="291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133" y="2069"/>
                <a:ext cx="586" cy="586"/>
              </a:xfrm>
              <a:custGeom>
                <a:avLst/>
                <a:gdLst>
                  <a:gd name="T0" fmla="*/ 321 w 586"/>
                  <a:gd name="T1" fmla="*/ 3 h 586"/>
                  <a:gd name="T2" fmla="*/ 379 w 586"/>
                  <a:gd name="T3" fmla="*/ 15 h 586"/>
                  <a:gd name="T4" fmla="*/ 431 w 586"/>
                  <a:gd name="T5" fmla="*/ 35 h 586"/>
                  <a:gd name="T6" fmla="*/ 478 w 586"/>
                  <a:gd name="T7" fmla="*/ 67 h 586"/>
                  <a:gd name="T8" fmla="*/ 519 w 586"/>
                  <a:gd name="T9" fmla="*/ 108 h 586"/>
                  <a:gd name="T10" fmla="*/ 551 w 586"/>
                  <a:gd name="T11" fmla="*/ 155 h 586"/>
                  <a:gd name="T12" fmla="*/ 571 w 586"/>
                  <a:gd name="T13" fmla="*/ 207 h 586"/>
                  <a:gd name="T14" fmla="*/ 583 w 586"/>
                  <a:gd name="T15" fmla="*/ 265 h 586"/>
                  <a:gd name="T16" fmla="*/ 583 w 586"/>
                  <a:gd name="T17" fmla="*/ 326 h 586"/>
                  <a:gd name="T18" fmla="*/ 571 w 586"/>
                  <a:gd name="T19" fmla="*/ 382 h 586"/>
                  <a:gd name="T20" fmla="*/ 551 w 586"/>
                  <a:gd name="T21" fmla="*/ 431 h 586"/>
                  <a:gd name="T22" fmla="*/ 519 w 586"/>
                  <a:gd name="T23" fmla="*/ 478 h 586"/>
                  <a:gd name="T24" fmla="*/ 478 w 586"/>
                  <a:gd name="T25" fmla="*/ 519 h 586"/>
                  <a:gd name="T26" fmla="*/ 431 w 586"/>
                  <a:gd name="T27" fmla="*/ 551 h 586"/>
                  <a:gd name="T28" fmla="*/ 379 w 586"/>
                  <a:gd name="T29" fmla="*/ 574 h 586"/>
                  <a:gd name="T30" fmla="*/ 321 w 586"/>
                  <a:gd name="T31" fmla="*/ 586 h 586"/>
                  <a:gd name="T32" fmla="*/ 262 w 586"/>
                  <a:gd name="T33" fmla="*/ 586 h 586"/>
                  <a:gd name="T34" fmla="*/ 204 w 586"/>
                  <a:gd name="T35" fmla="*/ 574 h 586"/>
                  <a:gd name="T36" fmla="*/ 152 w 586"/>
                  <a:gd name="T37" fmla="*/ 551 h 586"/>
                  <a:gd name="T38" fmla="*/ 105 w 586"/>
                  <a:gd name="T39" fmla="*/ 519 h 586"/>
                  <a:gd name="T40" fmla="*/ 64 w 586"/>
                  <a:gd name="T41" fmla="*/ 478 h 586"/>
                  <a:gd name="T42" fmla="*/ 32 w 586"/>
                  <a:gd name="T43" fmla="*/ 431 h 586"/>
                  <a:gd name="T44" fmla="*/ 15 w 586"/>
                  <a:gd name="T45" fmla="*/ 382 h 586"/>
                  <a:gd name="T46" fmla="*/ 0 w 586"/>
                  <a:gd name="T47" fmla="*/ 326 h 586"/>
                  <a:gd name="T48" fmla="*/ 0 w 586"/>
                  <a:gd name="T49" fmla="*/ 265 h 586"/>
                  <a:gd name="T50" fmla="*/ 15 w 586"/>
                  <a:gd name="T51" fmla="*/ 207 h 586"/>
                  <a:gd name="T52" fmla="*/ 32 w 586"/>
                  <a:gd name="T53" fmla="*/ 155 h 586"/>
                  <a:gd name="T54" fmla="*/ 64 w 586"/>
                  <a:gd name="T55" fmla="*/ 108 h 586"/>
                  <a:gd name="T56" fmla="*/ 105 w 586"/>
                  <a:gd name="T57" fmla="*/ 67 h 586"/>
                  <a:gd name="T58" fmla="*/ 152 w 586"/>
                  <a:gd name="T59" fmla="*/ 35 h 586"/>
                  <a:gd name="T60" fmla="*/ 204 w 586"/>
                  <a:gd name="T61" fmla="*/ 15 h 586"/>
                  <a:gd name="T62" fmla="*/ 262 w 586"/>
                  <a:gd name="T63" fmla="*/ 3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6" h="586">
                    <a:moveTo>
                      <a:pt x="291" y="0"/>
                    </a:moveTo>
                    <a:lnTo>
                      <a:pt x="321" y="3"/>
                    </a:lnTo>
                    <a:lnTo>
                      <a:pt x="350" y="6"/>
                    </a:lnTo>
                    <a:lnTo>
                      <a:pt x="379" y="15"/>
                    </a:lnTo>
                    <a:lnTo>
                      <a:pt x="405" y="23"/>
                    </a:lnTo>
                    <a:lnTo>
                      <a:pt x="431" y="35"/>
                    </a:lnTo>
                    <a:lnTo>
                      <a:pt x="455" y="53"/>
                    </a:lnTo>
                    <a:lnTo>
                      <a:pt x="478" y="67"/>
                    </a:lnTo>
                    <a:lnTo>
                      <a:pt x="498" y="87"/>
                    </a:lnTo>
                    <a:lnTo>
                      <a:pt x="519" y="108"/>
                    </a:lnTo>
                    <a:lnTo>
                      <a:pt x="536" y="131"/>
                    </a:lnTo>
                    <a:lnTo>
                      <a:pt x="551" y="155"/>
                    </a:lnTo>
                    <a:lnTo>
                      <a:pt x="562" y="181"/>
                    </a:lnTo>
                    <a:lnTo>
                      <a:pt x="571" y="207"/>
                    </a:lnTo>
                    <a:lnTo>
                      <a:pt x="580" y="236"/>
                    </a:lnTo>
                    <a:lnTo>
                      <a:pt x="583" y="265"/>
                    </a:lnTo>
                    <a:lnTo>
                      <a:pt x="586" y="294"/>
                    </a:lnTo>
                    <a:lnTo>
                      <a:pt x="583" y="326"/>
                    </a:lnTo>
                    <a:lnTo>
                      <a:pt x="580" y="353"/>
                    </a:lnTo>
                    <a:lnTo>
                      <a:pt x="571" y="382"/>
                    </a:lnTo>
                    <a:lnTo>
                      <a:pt x="562" y="405"/>
                    </a:lnTo>
                    <a:lnTo>
                      <a:pt x="551" y="431"/>
                    </a:lnTo>
                    <a:lnTo>
                      <a:pt x="536" y="458"/>
                    </a:lnTo>
                    <a:lnTo>
                      <a:pt x="519" y="478"/>
                    </a:lnTo>
                    <a:lnTo>
                      <a:pt x="498" y="501"/>
                    </a:lnTo>
                    <a:lnTo>
                      <a:pt x="478" y="519"/>
                    </a:lnTo>
                    <a:lnTo>
                      <a:pt x="455" y="536"/>
                    </a:lnTo>
                    <a:lnTo>
                      <a:pt x="431" y="551"/>
                    </a:lnTo>
                    <a:lnTo>
                      <a:pt x="405" y="562"/>
                    </a:lnTo>
                    <a:lnTo>
                      <a:pt x="379" y="574"/>
                    </a:lnTo>
                    <a:lnTo>
                      <a:pt x="350" y="580"/>
                    </a:lnTo>
                    <a:lnTo>
                      <a:pt x="321" y="586"/>
                    </a:lnTo>
                    <a:lnTo>
                      <a:pt x="291" y="586"/>
                    </a:lnTo>
                    <a:lnTo>
                      <a:pt x="262" y="586"/>
                    </a:lnTo>
                    <a:lnTo>
                      <a:pt x="233" y="580"/>
                    </a:lnTo>
                    <a:lnTo>
                      <a:pt x="204" y="574"/>
                    </a:lnTo>
                    <a:lnTo>
                      <a:pt x="178" y="562"/>
                    </a:lnTo>
                    <a:lnTo>
                      <a:pt x="152" y="551"/>
                    </a:lnTo>
                    <a:lnTo>
                      <a:pt x="128" y="536"/>
                    </a:lnTo>
                    <a:lnTo>
                      <a:pt x="105" y="519"/>
                    </a:lnTo>
                    <a:lnTo>
                      <a:pt x="85" y="501"/>
                    </a:lnTo>
                    <a:lnTo>
                      <a:pt x="64" y="478"/>
                    </a:lnTo>
                    <a:lnTo>
                      <a:pt x="47" y="458"/>
                    </a:lnTo>
                    <a:lnTo>
                      <a:pt x="32" y="431"/>
                    </a:lnTo>
                    <a:lnTo>
                      <a:pt x="20" y="405"/>
                    </a:lnTo>
                    <a:lnTo>
                      <a:pt x="15" y="382"/>
                    </a:lnTo>
                    <a:lnTo>
                      <a:pt x="3" y="353"/>
                    </a:lnTo>
                    <a:lnTo>
                      <a:pt x="0" y="326"/>
                    </a:lnTo>
                    <a:lnTo>
                      <a:pt x="0" y="294"/>
                    </a:lnTo>
                    <a:lnTo>
                      <a:pt x="0" y="265"/>
                    </a:lnTo>
                    <a:lnTo>
                      <a:pt x="3" y="236"/>
                    </a:lnTo>
                    <a:lnTo>
                      <a:pt x="15" y="207"/>
                    </a:lnTo>
                    <a:lnTo>
                      <a:pt x="20" y="181"/>
                    </a:lnTo>
                    <a:lnTo>
                      <a:pt x="32" y="155"/>
                    </a:lnTo>
                    <a:lnTo>
                      <a:pt x="47" y="131"/>
                    </a:lnTo>
                    <a:lnTo>
                      <a:pt x="64" y="108"/>
                    </a:lnTo>
                    <a:lnTo>
                      <a:pt x="85" y="87"/>
                    </a:lnTo>
                    <a:lnTo>
                      <a:pt x="105" y="67"/>
                    </a:lnTo>
                    <a:lnTo>
                      <a:pt x="128" y="53"/>
                    </a:lnTo>
                    <a:lnTo>
                      <a:pt x="152" y="35"/>
                    </a:lnTo>
                    <a:lnTo>
                      <a:pt x="178" y="23"/>
                    </a:lnTo>
                    <a:lnTo>
                      <a:pt x="204" y="15"/>
                    </a:lnTo>
                    <a:lnTo>
                      <a:pt x="233" y="6"/>
                    </a:lnTo>
                    <a:lnTo>
                      <a:pt x="262" y="3"/>
                    </a:lnTo>
                    <a:lnTo>
                      <a:pt x="291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218" y="2156"/>
                <a:ext cx="413" cy="414"/>
              </a:xfrm>
              <a:custGeom>
                <a:avLst/>
                <a:gdLst>
                  <a:gd name="T0" fmla="*/ 227 w 413"/>
                  <a:gd name="T1" fmla="*/ 0 h 414"/>
                  <a:gd name="T2" fmla="*/ 268 w 413"/>
                  <a:gd name="T3" fmla="*/ 9 h 414"/>
                  <a:gd name="T4" fmla="*/ 305 w 413"/>
                  <a:gd name="T5" fmla="*/ 24 h 414"/>
                  <a:gd name="T6" fmla="*/ 337 w 413"/>
                  <a:gd name="T7" fmla="*/ 47 h 414"/>
                  <a:gd name="T8" fmla="*/ 367 w 413"/>
                  <a:gd name="T9" fmla="*/ 76 h 414"/>
                  <a:gd name="T10" fmla="*/ 390 w 413"/>
                  <a:gd name="T11" fmla="*/ 108 h 414"/>
                  <a:gd name="T12" fmla="*/ 404 w 413"/>
                  <a:gd name="T13" fmla="*/ 143 h 414"/>
                  <a:gd name="T14" fmla="*/ 413 w 413"/>
                  <a:gd name="T15" fmla="*/ 184 h 414"/>
                  <a:gd name="T16" fmla="*/ 413 w 413"/>
                  <a:gd name="T17" fmla="*/ 228 h 414"/>
                  <a:gd name="T18" fmla="*/ 404 w 413"/>
                  <a:gd name="T19" fmla="*/ 266 h 414"/>
                  <a:gd name="T20" fmla="*/ 390 w 413"/>
                  <a:gd name="T21" fmla="*/ 304 h 414"/>
                  <a:gd name="T22" fmla="*/ 367 w 413"/>
                  <a:gd name="T23" fmla="*/ 338 h 414"/>
                  <a:gd name="T24" fmla="*/ 337 w 413"/>
                  <a:gd name="T25" fmla="*/ 365 h 414"/>
                  <a:gd name="T26" fmla="*/ 305 w 413"/>
                  <a:gd name="T27" fmla="*/ 388 h 414"/>
                  <a:gd name="T28" fmla="*/ 268 w 413"/>
                  <a:gd name="T29" fmla="*/ 403 h 414"/>
                  <a:gd name="T30" fmla="*/ 227 w 413"/>
                  <a:gd name="T31" fmla="*/ 411 h 414"/>
                  <a:gd name="T32" fmla="*/ 186 w 413"/>
                  <a:gd name="T33" fmla="*/ 411 h 414"/>
                  <a:gd name="T34" fmla="*/ 145 w 413"/>
                  <a:gd name="T35" fmla="*/ 403 h 414"/>
                  <a:gd name="T36" fmla="*/ 107 w 413"/>
                  <a:gd name="T37" fmla="*/ 388 h 414"/>
                  <a:gd name="T38" fmla="*/ 75 w 413"/>
                  <a:gd name="T39" fmla="*/ 365 h 414"/>
                  <a:gd name="T40" fmla="*/ 46 w 413"/>
                  <a:gd name="T41" fmla="*/ 338 h 414"/>
                  <a:gd name="T42" fmla="*/ 23 w 413"/>
                  <a:gd name="T43" fmla="*/ 304 h 414"/>
                  <a:gd name="T44" fmla="*/ 8 w 413"/>
                  <a:gd name="T45" fmla="*/ 266 h 414"/>
                  <a:gd name="T46" fmla="*/ 0 w 413"/>
                  <a:gd name="T47" fmla="*/ 228 h 414"/>
                  <a:gd name="T48" fmla="*/ 0 w 413"/>
                  <a:gd name="T49" fmla="*/ 184 h 414"/>
                  <a:gd name="T50" fmla="*/ 8 w 413"/>
                  <a:gd name="T51" fmla="*/ 143 h 414"/>
                  <a:gd name="T52" fmla="*/ 23 w 413"/>
                  <a:gd name="T53" fmla="*/ 108 h 414"/>
                  <a:gd name="T54" fmla="*/ 46 w 413"/>
                  <a:gd name="T55" fmla="*/ 76 h 414"/>
                  <a:gd name="T56" fmla="*/ 75 w 413"/>
                  <a:gd name="T57" fmla="*/ 47 h 414"/>
                  <a:gd name="T58" fmla="*/ 107 w 413"/>
                  <a:gd name="T59" fmla="*/ 24 h 414"/>
                  <a:gd name="T60" fmla="*/ 145 w 413"/>
                  <a:gd name="T61" fmla="*/ 9 h 414"/>
                  <a:gd name="T62" fmla="*/ 186 w 413"/>
                  <a:gd name="T63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3" h="414">
                    <a:moveTo>
                      <a:pt x="206" y="0"/>
                    </a:moveTo>
                    <a:lnTo>
                      <a:pt x="227" y="0"/>
                    </a:lnTo>
                    <a:lnTo>
                      <a:pt x="247" y="3"/>
                    </a:lnTo>
                    <a:lnTo>
                      <a:pt x="268" y="9"/>
                    </a:lnTo>
                    <a:lnTo>
                      <a:pt x="288" y="15"/>
                    </a:lnTo>
                    <a:lnTo>
                      <a:pt x="305" y="24"/>
                    </a:lnTo>
                    <a:lnTo>
                      <a:pt x="323" y="35"/>
                    </a:lnTo>
                    <a:lnTo>
                      <a:pt x="337" y="47"/>
                    </a:lnTo>
                    <a:lnTo>
                      <a:pt x="355" y="62"/>
                    </a:lnTo>
                    <a:lnTo>
                      <a:pt x="367" y="76"/>
                    </a:lnTo>
                    <a:lnTo>
                      <a:pt x="378" y="91"/>
                    </a:lnTo>
                    <a:lnTo>
                      <a:pt x="390" y="108"/>
                    </a:lnTo>
                    <a:lnTo>
                      <a:pt x="399" y="126"/>
                    </a:lnTo>
                    <a:lnTo>
                      <a:pt x="404" y="143"/>
                    </a:lnTo>
                    <a:lnTo>
                      <a:pt x="410" y="167"/>
                    </a:lnTo>
                    <a:lnTo>
                      <a:pt x="413" y="184"/>
                    </a:lnTo>
                    <a:lnTo>
                      <a:pt x="413" y="207"/>
                    </a:lnTo>
                    <a:lnTo>
                      <a:pt x="413" y="228"/>
                    </a:lnTo>
                    <a:lnTo>
                      <a:pt x="410" y="251"/>
                    </a:lnTo>
                    <a:lnTo>
                      <a:pt x="404" y="266"/>
                    </a:lnTo>
                    <a:lnTo>
                      <a:pt x="399" y="286"/>
                    </a:lnTo>
                    <a:lnTo>
                      <a:pt x="390" y="304"/>
                    </a:lnTo>
                    <a:lnTo>
                      <a:pt x="378" y="321"/>
                    </a:lnTo>
                    <a:lnTo>
                      <a:pt x="367" y="338"/>
                    </a:lnTo>
                    <a:lnTo>
                      <a:pt x="355" y="353"/>
                    </a:lnTo>
                    <a:lnTo>
                      <a:pt x="337" y="365"/>
                    </a:lnTo>
                    <a:lnTo>
                      <a:pt x="323" y="376"/>
                    </a:lnTo>
                    <a:lnTo>
                      <a:pt x="305" y="388"/>
                    </a:lnTo>
                    <a:lnTo>
                      <a:pt x="288" y="397"/>
                    </a:lnTo>
                    <a:lnTo>
                      <a:pt x="268" y="403"/>
                    </a:lnTo>
                    <a:lnTo>
                      <a:pt x="247" y="408"/>
                    </a:lnTo>
                    <a:lnTo>
                      <a:pt x="227" y="411"/>
                    </a:lnTo>
                    <a:lnTo>
                      <a:pt x="206" y="414"/>
                    </a:lnTo>
                    <a:lnTo>
                      <a:pt x="186" y="411"/>
                    </a:lnTo>
                    <a:lnTo>
                      <a:pt x="166" y="408"/>
                    </a:lnTo>
                    <a:lnTo>
                      <a:pt x="145" y="403"/>
                    </a:lnTo>
                    <a:lnTo>
                      <a:pt x="125" y="397"/>
                    </a:lnTo>
                    <a:lnTo>
                      <a:pt x="107" y="388"/>
                    </a:lnTo>
                    <a:lnTo>
                      <a:pt x="90" y="376"/>
                    </a:lnTo>
                    <a:lnTo>
                      <a:pt x="75" y="365"/>
                    </a:lnTo>
                    <a:lnTo>
                      <a:pt x="61" y="353"/>
                    </a:lnTo>
                    <a:lnTo>
                      <a:pt x="46" y="338"/>
                    </a:lnTo>
                    <a:lnTo>
                      <a:pt x="35" y="321"/>
                    </a:lnTo>
                    <a:lnTo>
                      <a:pt x="23" y="304"/>
                    </a:lnTo>
                    <a:lnTo>
                      <a:pt x="14" y="286"/>
                    </a:lnTo>
                    <a:lnTo>
                      <a:pt x="8" y="266"/>
                    </a:lnTo>
                    <a:lnTo>
                      <a:pt x="2" y="251"/>
                    </a:lnTo>
                    <a:lnTo>
                      <a:pt x="0" y="228"/>
                    </a:lnTo>
                    <a:lnTo>
                      <a:pt x="0" y="207"/>
                    </a:lnTo>
                    <a:lnTo>
                      <a:pt x="0" y="184"/>
                    </a:lnTo>
                    <a:lnTo>
                      <a:pt x="2" y="167"/>
                    </a:lnTo>
                    <a:lnTo>
                      <a:pt x="8" y="143"/>
                    </a:lnTo>
                    <a:lnTo>
                      <a:pt x="14" y="126"/>
                    </a:lnTo>
                    <a:lnTo>
                      <a:pt x="23" y="108"/>
                    </a:lnTo>
                    <a:lnTo>
                      <a:pt x="35" y="91"/>
                    </a:lnTo>
                    <a:lnTo>
                      <a:pt x="46" y="76"/>
                    </a:lnTo>
                    <a:lnTo>
                      <a:pt x="61" y="62"/>
                    </a:lnTo>
                    <a:lnTo>
                      <a:pt x="75" y="47"/>
                    </a:lnTo>
                    <a:lnTo>
                      <a:pt x="90" y="35"/>
                    </a:lnTo>
                    <a:lnTo>
                      <a:pt x="107" y="24"/>
                    </a:lnTo>
                    <a:lnTo>
                      <a:pt x="125" y="15"/>
                    </a:lnTo>
                    <a:lnTo>
                      <a:pt x="145" y="9"/>
                    </a:lnTo>
                    <a:lnTo>
                      <a:pt x="166" y="3"/>
                    </a:lnTo>
                    <a:lnTo>
                      <a:pt x="186" y="0"/>
                    </a:lnTo>
                    <a:lnTo>
                      <a:pt x="20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" name="Freeform 27"/>
              <p:cNvSpPr>
                <a:spLocks noEditPoints="1"/>
              </p:cNvSpPr>
              <p:nvPr/>
            </p:nvSpPr>
            <p:spPr bwMode="auto">
              <a:xfrm>
                <a:off x="3410" y="3363"/>
                <a:ext cx="515" cy="512"/>
              </a:xfrm>
              <a:custGeom>
                <a:avLst/>
                <a:gdLst>
                  <a:gd name="T0" fmla="*/ 309 w 515"/>
                  <a:gd name="T1" fmla="*/ 6 h 512"/>
                  <a:gd name="T2" fmla="*/ 378 w 515"/>
                  <a:gd name="T3" fmla="*/ 32 h 512"/>
                  <a:gd name="T4" fmla="*/ 440 w 515"/>
                  <a:gd name="T5" fmla="*/ 75 h 512"/>
                  <a:gd name="T6" fmla="*/ 483 w 515"/>
                  <a:gd name="T7" fmla="*/ 137 h 512"/>
                  <a:gd name="T8" fmla="*/ 510 w 515"/>
                  <a:gd name="T9" fmla="*/ 204 h 512"/>
                  <a:gd name="T10" fmla="*/ 512 w 515"/>
                  <a:gd name="T11" fmla="*/ 282 h 512"/>
                  <a:gd name="T12" fmla="*/ 495 w 515"/>
                  <a:gd name="T13" fmla="*/ 355 h 512"/>
                  <a:gd name="T14" fmla="*/ 454 w 515"/>
                  <a:gd name="T15" fmla="*/ 419 h 512"/>
                  <a:gd name="T16" fmla="*/ 399 w 515"/>
                  <a:gd name="T17" fmla="*/ 469 h 512"/>
                  <a:gd name="T18" fmla="*/ 332 w 515"/>
                  <a:gd name="T19" fmla="*/ 501 h 512"/>
                  <a:gd name="T20" fmla="*/ 256 w 515"/>
                  <a:gd name="T21" fmla="*/ 512 h 512"/>
                  <a:gd name="T22" fmla="*/ 180 w 515"/>
                  <a:gd name="T23" fmla="*/ 501 h 512"/>
                  <a:gd name="T24" fmla="*/ 113 w 515"/>
                  <a:gd name="T25" fmla="*/ 469 h 512"/>
                  <a:gd name="T26" fmla="*/ 58 w 515"/>
                  <a:gd name="T27" fmla="*/ 419 h 512"/>
                  <a:gd name="T28" fmla="*/ 20 w 515"/>
                  <a:gd name="T29" fmla="*/ 355 h 512"/>
                  <a:gd name="T30" fmla="*/ 0 w 515"/>
                  <a:gd name="T31" fmla="*/ 282 h 512"/>
                  <a:gd name="T32" fmla="*/ 3 w 515"/>
                  <a:gd name="T33" fmla="*/ 204 h 512"/>
                  <a:gd name="T34" fmla="*/ 29 w 515"/>
                  <a:gd name="T35" fmla="*/ 137 h 512"/>
                  <a:gd name="T36" fmla="*/ 76 w 515"/>
                  <a:gd name="T37" fmla="*/ 75 h 512"/>
                  <a:gd name="T38" fmla="*/ 134 w 515"/>
                  <a:gd name="T39" fmla="*/ 32 h 512"/>
                  <a:gd name="T40" fmla="*/ 204 w 515"/>
                  <a:gd name="T41" fmla="*/ 6 h 512"/>
                  <a:gd name="T42" fmla="*/ 256 w 515"/>
                  <a:gd name="T43" fmla="*/ 75 h 512"/>
                  <a:gd name="T44" fmla="*/ 311 w 515"/>
                  <a:gd name="T45" fmla="*/ 84 h 512"/>
                  <a:gd name="T46" fmla="*/ 358 w 515"/>
                  <a:gd name="T47" fmla="*/ 107 h 512"/>
                  <a:gd name="T48" fmla="*/ 396 w 515"/>
                  <a:gd name="T49" fmla="*/ 142 h 512"/>
                  <a:gd name="T50" fmla="*/ 425 w 515"/>
                  <a:gd name="T51" fmla="*/ 186 h 512"/>
                  <a:gd name="T52" fmla="*/ 437 w 515"/>
                  <a:gd name="T53" fmla="*/ 239 h 512"/>
                  <a:gd name="T54" fmla="*/ 434 w 515"/>
                  <a:gd name="T55" fmla="*/ 291 h 512"/>
                  <a:gd name="T56" fmla="*/ 416 w 515"/>
                  <a:gd name="T57" fmla="*/ 341 h 512"/>
                  <a:gd name="T58" fmla="*/ 384 w 515"/>
                  <a:gd name="T59" fmla="*/ 384 h 512"/>
                  <a:gd name="T60" fmla="*/ 344 w 515"/>
                  <a:gd name="T61" fmla="*/ 416 h 512"/>
                  <a:gd name="T62" fmla="*/ 294 w 515"/>
                  <a:gd name="T63" fmla="*/ 434 h 512"/>
                  <a:gd name="T64" fmla="*/ 239 w 515"/>
                  <a:gd name="T65" fmla="*/ 437 h 512"/>
                  <a:gd name="T66" fmla="*/ 186 w 515"/>
                  <a:gd name="T67" fmla="*/ 422 h 512"/>
                  <a:gd name="T68" fmla="*/ 140 w 515"/>
                  <a:gd name="T69" fmla="*/ 396 h 512"/>
                  <a:gd name="T70" fmla="*/ 105 w 515"/>
                  <a:gd name="T71" fmla="*/ 358 h 512"/>
                  <a:gd name="T72" fmla="*/ 81 w 515"/>
                  <a:gd name="T73" fmla="*/ 309 h 512"/>
                  <a:gd name="T74" fmla="*/ 73 w 515"/>
                  <a:gd name="T75" fmla="*/ 256 h 512"/>
                  <a:gd name="T76" fmla="*/ 81 w 515"/>
                  <a:gd name="T77" fmla="*/ 201 h 512"/>
                  <a:gd name="T78" fmla="*/ 105 w 515"/>
                  <a:gd name="T79" fmla="*/ 157 h 512"/>
                  <a:gd name="T80" fmla="*/ 140 w 515"/>
                  <a:gd name="T81" fmla="*/ 116 h 512"/>
                  <a:gd name="T82" fmla="*/ 186 w 515"/>
                  <a:gd name="T83" fmla="*/ 90 h 512"/>
                  <a:gd name="T84" fmla="*/ 239 w 515"/>
                  <a:gd name="T85" fmla="*/ 75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5" h="512">
                    <a:moveTo>
                      <a:pt x="256" y="0"/>
                    </a:moveTo>
                    <a:lnTo>
                      <a:pt x="282" y="3"/>
                    </a:lnTo>
                    <a:lnTo>
                      <a:pt x="309" y="6"/>
                    </a:lnTo>
                    <a:lnTo>
                      <a:pt x="332" y="11"/>
                    </a:lnTo>
                    <a:lnTo>
                      <a:pt x="355" y="20"/>
                    </a:lnTo>
                    <a:lnTo>
                      <a:pt x="378" y="32"/>
                    </a:lnTo>
                    <a:lnTo>
                      <a:pt x="399" y="43"/>
                    </a:lnTo>
                    <a:lnTo>
                      <a:pt x="419" y="58"/>
                    </a:lnTo>
                    <a:lnTo>
                      <a:pt x="440" y="75"/>
                    </a:lnTo>
                    <a:lnTo>
                      <a:pt x="454" y="93"/>
                    </a:lnTo>
                    <a:lnTo>
                      <a:pt x="469" y="113"/>
                    </a:lnTo>
                    <a:lnTo>
                      <a:pt x="483" y="137"/>
                    </a:lnTo>
                    <a:lnTo>
                      <a:pt x="495" y="157"/>
                    </a:lnTo>
                    <a:lnTo>
                      <a:pt x="504" y="180"/>
                    </a:lnTo>
                    <a:lnTo>
                      <a:pt x="510" y="204"/>
                    </a:lnTo>
                    <a:lnTo>
                      <a:pt x="512" y="230"/>
                    </a:lnTo>
                    <a:lnTo>
                      <a:pt x="515" y="256"/>
                    </a:lnTo>
                    <a:lnTo>
                      <a:pt x="512" y="282"/>
                    </a:lnTo>
                    <a:lnTo>
                      <a:pt x="510" y="306"/>
                    </a:lnTo>
                    <a:lnTo>
                      <a:pt x="504" y="332"/>
                    </a:lnTo>
                    <a:lnTo>
                      <a:pt x="495" y="355"/>
                    </a:lnTo>
                    <a:lnTo>
                      <a:pt x="483" y="378"/>
                    </a:lnTo>
                    <a:lnTo>
                      <a:pt x="469" y="399"/>
                    </a:lnTo>
                    <a:lnTo>
                      <a:pt x="454" y="419"/>
                    </a:lnTo>
                    <a:lnTo>
                      <a:pt x="440" y="437"/>
                    </a:lnTo>
                    <a:lnTo>
                      <a:pt x="419" y="454"/>
                    </a:lnTo>
                    <a:lnTo>
                      <a:pt x="399" y="469"/>
                    </a:lnTo>
                    <a:lnTo>
                      <a:pt x="378" y="483"/>
                    </a:lnTo>
                    <a:lnTo>
                      <a:pt x="355" y="492"/>
                    </a:lnTo>
                    <a:lnTo>
                      <a:pt x="332" y="501"/>
                    </a:lnTo>
                    <a:lnTo>
                      <a:pt x="309" y="507"/>
                    </a:lnTo>
                    <a:lnTo>
                      <a:pt x="282" y="512"/>
                    </a:lnTo>
                    <a:lnTo>
                      <a:pt x="256" y="512"/>
                    </a:lnTo>
                    <a:lnTo>
                      <a:pt x="230" y="512"/>
                    </a:lnTo>
                    <a:lnTo>
                      <a:pt x="204" y="507"/>
                    </a:lnTo>
                    <a:lnTo>
                      <a:pt x="180" y="501"/>
                    </a:lnTo>
                    <a:lnTo>
                      <a:pt x="157" y="492"/>
                    </a:lnTo>
                    <a:lnTo>
                      <a:pt x="134" y="483"/>
                    </a:lnTo>
                    <a:lnTo>
                      <a:pt x="113" y="469"/>
                    </a:lnTo>
                    <a:lnTo>
                      <a:pt x="93" y="454"/>
                    </a:lnTo>
                    <a:lnTo>
                      <a:pt x="76" y="437"/>
                    </a:lnTo>
                    <a:lnTo>
                      <a:pt x="58" y="419"/>
                    </a:lnTo>
                    <a:lnTo>
                      <a:pt x="44" y="399"/>
                    </a:lnTo>
                    <a:lnTo>
                      <a:pt x="29" y="378"/>
                    </a:lnTo>
                    <a:lnTo>
                      <a:pt x="20" y="355"/>
                    </a:lnTo>
                    <a:lnTo>
                      <a:pt x="11" y="332"/>
                    </a:lnTo>
                    <a:lnTo>
                      <a:pt x="3" y="306"/>
                    </a:lnTo>
                    <a:lnTo>
                      <a:pt x="0" y="282"/>
                    </a:lnTo>
                    <a:lnTo>
                      <a:pt x="0" y="256"/>
                    </a:lnTo>
                    <a:lnTo>
                      <a:pt x="0" y="230"/>
                    </a:lnTo>
                    <a:lnTo>
                      <a:pt x="3" y="204"/>
                    </a:lnTo>
                    <a:lnTo>
                      <a:pt x="11" y="180"/>
                    </a:lnTo>
                    <a:lnTo>
                      <a:pt x="20" y="157"/>
                    </a:lnTo>
                    <a:lnTo>
                      <a:pt x="29" y="137"/>
                    </a:lnTo>
                    <a:lnTo>
                      <a:pt x="44" y="113"/>
                    </a:lnTo>
                    <a:lnTo>
                      <a:pt x="58" y="93"/>
                    </a:lnTo>
                    <a:lnTo>
                      <a:pt x="76" y="75"/>
                    </a:lnTo>
                    <a:lnTo>
                      <a:pt x="93" y="58"/>
                    </a:lnTo>
                    <a:lnTo>
                      <a:pt x="113" y="43"/>
                    </a:lnTo>
                    <a:lnTo>
                      <a:pt x="134" y="32"/>
                    </a:lnTo>
                    <a:lnTo>
                      <a:pt x="157" y="20"/>
                    </a:lnTo>
                    <a:lnTo>
                      <a:pt x="180" y="11"/>
                    </a:lnTo>
                    <a:lnTo>
                      <a:pt x="204" y="6"/>
                    </a:lnTo>
                    <a:lnTo>
                      <a:pt x="230" y="3"/>
                    </a:lnTo>
                    <a:lnTo>
                      <a:pt x="256" y="0"/>
                    </a:lnTo>
                    <a:close/>
                    <a:moveTo>
                      <a:pt x="256" y="75"/>
                    </a:moveTo>
                    <a:lnTo>
                      <a:pt x="274" y="75"/>
                    </a:lnTo>
                    <a:lnTo>
                      <a:pt x="294" y="78"/>
                    </a:lnTo>
                    <a:lnTo>
                      <a:pt x="311" y="84"/>
                    </a:lnTo>
                    <a:lnTo>
                      <a:pt x="326" y="90"/>
                    </a:lnTo>
                    <a:lnTo>
                      <a:pt x="344" y="99"/>
                    </a:lnTo>
                    <a:lnTo>
                      <a:pt x="358" y="107"/>
                    </a:lnTo>
                    <a:lnTo>
                      <a:pt x="373" y="116"/>
                    </a:lnTo>
                    <a:lnTo>
                      <a:pt x="384" y="128"/>
                    </a:lnTo>
                    <a:lnTo>
                      <a:pt x="396" y="142"/>
                    </a:lnTo>
                    <a:lnTo>
                      <a:pt x="408" y="157"/>
                    </a:lnTo>
                    <a:lnTo>
                      <a:pt x="416" y="172"/>
                    </a:lnTo>
                    <a:lnTo>
                      <a:pt x="425" y="186"/>
                    </a:lnTo>
                    <a:lnTo>
                      <a:pt x="431" y="201"/>
                    </a:lnTo>
                    <a:lnTo>
                      <a:pt x="434" y="218"/>
                    </a:lnTo>
                    <a:lnTo>
                      <a:pt x="437" y="239"/>
                    </a:lnTo>
                    <a:lnTo>
                      <a:pt x="440" y="256"/>
                    </a:lnTo>
                    <a:lnTo>
                      <a:pt x="437" y="274"/>
                    </a:lnTo>
                    <a:lnTo>
                      <a:pt x="434" y="291"/>
                    </a:lnTo>
                    <a:lnTo>
                      <a:pt x="431" y="309"/>
                    </a:lnTo>
                    <a:lnTo>
                      <a:pt x="425" y="326"/>
                    </a:lnTo>
                    <a:lnTo>
                      <a:pt x="416" y="341"/>
                    </a:lnTo>
                    <a:lnTo>
                      <a:pt x="408" y="358"/>
                    </a:lnTo>
                    <a:lnTo>
                      <a:pt x="396" y="370"/>
                    </a:lnTo>
                    <a:lnTo>
                      <a:pt x="384" y="384"/>
                    </a:lnTo>
                    <a:lnTo>
                      <a:pt x="373" y="396"/>
                    </a:lnTo>
                    <a:lnTo>
                      <a:pt x="358" y="408"/>
                    </a:lnTo>
                    <a:lnTo>
                      <a:pt x="344" y="416"/>
                    </a:lnTo>
                    <a:lnTo>
                      <a:pt x="326" y="422"/>
                    </a:lnTo>
                    <a:lnTo>
                      <a:pt x="311" y="428"/>
                    </a:lnTo>
                    <a:lnTo>
                      <a:pt x="294" y="434"/>
                    </a:lnTo>
                    <a:lnTo>
                      <a:pt x="274" y="437"/>
                    </a:lnTo>
                    <a:lnTo>
                      <a:pt x="256" y="437"/>
                    </a:lnTo>
                    <a:lnTo>
                      <a:pt x="239" y="437"/>
                    </a:lnTo>
                    <a:lnTo>
                      <a:pt x="218" y="434"/>
                    </a:lnTo>
                    <a:lnTo>
                      <a:pt x="204" y="428"/>
                    </a:lnTo>
                    <a:lnTo>
                      <a:pt x="186" y="422"/>
                    </a:lnTo>
                    <a:lnTo>
                      <a:pt x="169" y="416"/>
                    </a:lnTo>
                    <a:lnTo>
                      <a:pt x="154" y="408"/>
                    </a:lnTo>
                    <a:lnTo>
                      <a:pt x="140" y="396"/>
                    </a:lnTo>
                    <a:lnTo>
                      <a:pt x="128" y="384"/>
                    </a:lnTo>
                    <a:lnTo>
                      <a:pt x="116" y="370"/>
                    </a:lnTo>
                    <a:lnTo>
                      <a:pt x="105" y="358"/>
                    </a:lnTo>
                    <a:lnTo>
                      <a:pt x="96" y="341"/>
                    </a:lnTo>
                    <a:lnTo>
                      <a:pt x="87" y="326"/>
                    </a:lnTo>
                    <a:lnTo>
                      <a:pt x="81" y="309"/>
                    </a:lnTo>
                    <a:lnTo>
                      <a:pt x="78" y="291"/>
                    </a:lnTo>
                    <a:lnTo>
                      <a:pt x="76" y="274"/>
                    </a:lnTo>
                    <a:lnTo>
                      <a:pt x="73" y="256"/>
                    </a:lnTo>
                    <a:lnTo>
                      <a:pt x="76" y="239"/>
                    </a:lnTo>
                    <a:lnTo>
                      <a:pt x="78" y="218"/>
                    </a:lnTo>
                    <a:lnTo>
                      <a:pt x="81" y="201"/>
                    </a:lnTo>
                    <a:lnTo>
                      <a:pt x="87" y="186"/>
                    </a:lnTo>
                    <a:lnTo>
                      <a:pt x="96" y="172"/>
                    </a:lnTo>
                    <a:lnTo>
                      <a:pt x="105" y="157"/>
                    </a:lnTo>
                    <a:lnTo>
                      <a:pt x="116" y="142"/>
                    </a:lnTo>
                    <a:lnTo>
                      <a:pt x="128" y="128"/>
                    </a:lnTo>
                    <a:lnTo>
                      <a:pt x="140" y="116"/>
                    </a:lnTo>
                    <a:lnTo>
                      <a:pt x="154" y="107"/>
                    </a:lnTo>
                    <a:lnTo>
                      <a:pt x="169" y="99"/>
                    </a:lnTo>
                    <a:lnTo>
                      <a:pt x="186" y="90"/>
                    </a:lnTo>
                    <a:lnTo>
                      <a:pt x="204" y="84"/>
                    </a:lnTo>
                    <a:lnTo>
                      <a:pt x="218" y="78"/>
                    </a:lnTo>
                    <a:lnTo>
                      <a:pt x="239" y="75"/>
                    </a:lnTo>
                    <a:lnTo>
                      <a:pt x="256" y="7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3410" y="3363"/>
                <a:ext cx="515" cy="512"/>
              </a:xfrm>
              <a:custGeom>
                <a:avLst/>
                <a:gdLst>
                  <a:gd name="T0" fmla="*/ 282 w 515"/>
                  <a:gd name="T1" fmla="*/ 3 h 512"/>
                  <a:gd name="T2" fmla="*/ 332 w 515"/>
                  <a:gd name="T3" fmla="*/ 11 h 512"/>
                  <a:gd name="T4" fmla="*/ 378 w 515"/>
                  <a:gd name="T5" fmla="*/ 32 h 512"/>
                  <a:gd name="T6" fmla="*/ 419 w 515"/>
                  <a:gd name="T7" fmla="*/ 58 h 512"/>
                  <a:gd name="T8" fmla="*/ 454 w 515"/>
                  <a:gd name="T9" fmla="*/ 93 h 512"/>
                  <a:gd name="T10" fmla="*/ 483 w 515"/>
                  <a:gd name="T11" fmla="*/ 137 h 512"/>
                  <a:gd name="T12" fmla="*/ 504 w 515"/>
                  <a:gd name="T13" fmla="*/ 180 h 512"/>
                  <a:gd name="T14" fmla="*/ 512 w 515"/>
                  <a:gd name="T15" fmla="*/ 230 h 512"/>
                  <a:gd name="T16" fmla="*/ 512 w 515"/>
                  <a:gd name="T17" fmla="*/ 282 h 512"/>
                  <a:gd name="T18" fmla="*/ 504 w 515"/>
                  <a:gd name="T19" fmla="*/ 332 h 512"/>
                  <a:gd name="T20" fmla="*/ 483 w 515"/>
                  <a:gd name="T21" fmla="*/ 378 h 512"/>
                  <a:gd name="T22" fmla="*/ 454 w 515"/>
                  <a:gd name="T23" fmla="*/ 419 h 512"/>
                  <a:gd name="T24" fmla="*/ 419 w 515"/>
                  <a:gd name="T25" fmla="*/ 454 h 512"/>
                  <a:gd name="T26" fmla="*/ 378 w 515"/>
                  <a:gd name="T27" fmla="*/ 483 h 512"/>
                  <a:gd name="T28" fmla="*/ 332 w 515"/>
                  <a:gd name="T29" fmla="*/ 501 h 512"/>
                  <a:gd name="T30" fmla="*/ 282 w 515"/>
                  <a:gd name="T31" fmla="*/ 512 h 512"/>
                  <a:gd name="T32" fmla="*/ 230 w 515"/>
                  <a:gd name="T33" fmla="*/ 512 h 512"/>
                  <a:gd name="T34" fmla="*/ 180 w 515"/>
                  <a:gd name="T35" fmla="*/ 501 h 512"/>
                  <a:gd name="T36" fmla="*/ 134 w 515"/>
                  <a:gd name="T37" fmla="*/ 483 h 512"/>
                  <a:gd name="T38" fmla="*/ 93 w 515"/>
                  <a:gd name="T39" fmla="*/ 454 h 512"/>
                  <a:gd name="T40" fmla="*/ 58 w 515"/>
                  <a:gd name="T41" fmla="*/ 419 h 512"/>
                  <a:gd name="T42" fmla="*/ 29 w 515"/>
                  <a:gd name="T43" fmla="*/ 378 h 512"/>
                  <a:gd name="T44" fmla="*/ 11 w 515"/>
                  <a:gd name="T45" fmla="*/ 332 h 512"/>
                  <a:gd name="T46" fmla="*/ 0 w 515"/>
                  <a:gd name="T47" fmla="*/ 282 h 512"/>
                  <a:gd name="T48" fmla="*/ 0 w 515"/>
                  <a:gd name="T49" fmla="*/ 230 h 512"/>
                  <a:gd name="T50" fmla="*/ 11 w 515"/>
                  <a:gd name="T51" fmla="*/ 180 h 512"/>
                  <a:gd name="T52" fmla="*/ 29 w 515"/>
                  <a:gd name="T53" fmla="*/ 137 h 512"/>
                  <a:gd name="T54" fmla="*/ 58 w 515"/>
                  <a:gd name="T55" fmla="*/ 93 h 512"/>
                  <a:gd name="T56" fmla="*/ 93 w 515"/>
                  <a:gd name="T57" fmla="*/ 58 h 512"/>
                  <a:gd name="T58" fmla="*/ 134 w 515"/>
                  <a:gd name="T59" fmla="*/ 32 h 512"/>
                  <a:gd name="T60" fmla="*/ 180 w 515"/>
                  <a:gd name="T61" fmla="*/ 11 h 512"/>
                  <a:gd name="T62" fmla="*/ 230 w 515"/>
                  <a:gd name="T63" fmla="*/ 3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5" h="512">
                    <a:moveTo>
                      <a:pt x="256" y="0"/>
                    </a:moveTo>
                    <a:lnTo>
                      <a:pt x="282" y="3"/>
                    </a:lnTo>
                    <a:lnTo>
                      <a:pt x="309" y="6"/>
                    </a:lnTo>
                    <a:lnTo>
                      <a:pt x="332" y="11"/>
                    </a:lnTo>
                    <a:lnTo>
                      <a:pt x="355" y="20"/>
                    </a:lnTo>
                    <a:lnTo>
                      <a:pt x="378" y="32"/>
                    </a:lnTo>
                    <a:lnTo>
                      <a:pt x="399" y="43"/>
                    </a:lnTo>
                    <a:lnTo>
                      <a:pt x="419" y="58"/>
                    </a:lnTo>
                    <a:lnTo>
                      <a:pt x="440" y="75"/>
                    </a:lnTo>
                    <a:lnTo>
                      <a:pt x="454" y="93"/>
                    </a:lnTo>
                    <a:lnTo>
                      <a:pt x="469" y="113"/>
                    </a:lnTo>
                    <a:lnTo>
                      <a:pt x="483" y="137"/>
                    </a:lnTo>
                    <a:lnTo>
                      <a:pt x="495" y="157"/>
                    </a:lnTo>
                    <a:lnTo>
                      <a:pt x="504" y="180"/>
                    </a:lnTo>
                    <a:lnTo>
                      <a:pt x="510" y="204"/>
                    </a:lnTo>
                    <a:lnTo>
                      <a:pt x="512" y="230"/>
                    </a:lnTo>
                    <a:lnTo>
                      <a:pt x="515" y="256"/>
                    </a:lnTo>
                    <a:lnTo>
                      <a:pt x="512" y="282"/>
                    </a:lnTo>
                    <a:lnTo>
                      <a:pt x="510" y="306"/>
                    </a:lnTo>
                    <a:lnTo>
                      <a:pt x="504" y="332"/>
                    </a:lnTo>
                    <a:lnTo>
                      <a:pt x="495" y="355"/>
                    </a:lnTo>
                    <a:lnTo>
                      <a:pt x="483" y="378"/>
                    </a:lnTo>
                    <a:lnTo>
                      <a:pt x="469" y="399"/>
                    </a:lnTo>
                    <a:lnTo>
                      <a:pt x="454" y="419"/>
                    </a:lnTo>
                    <a:lnTo>
                      <a:pt x="440" y="437"/>
                    </a:lnTo>
                    <a:lnTo>
                      <a:pt x="419" y="454"/>
                    </a:lnTo>
                    <a:lnTo>
                      <a:pt x="399" y="469"/>
                    </a:lnTo>
                    <a:lnTo>
                      <a:pt x="378" y="483"/>
                    </a:lnTo>
                    <a:lnTo>
                      <a:pt x="355" y="492"/>
                    </a:lnTo>
                    <a:lnTo>
                      <a:pt x="332" y="501"/>
                    </a:lnTo>
                    <a:lnTo>
                      <a:pt x="309" y="507"/>
                    </a:lnTo>
                    <a:lnTo>
                      <a:pt x="282" y="512"/>
                    </a:lnTo>
                    <a:lnTo>
                      <a:pt x="256" y="512"/>
                    </a:lnTo>
                    <a:lnTo>
                      <a:pt x="230" y="512"/>
                    </a:lnTo>
                    <a:lnTo>
                      <a:pt x="204" y="507"/>
                    </a:lnTo>
                    <a:lnTo>
                      <a:pt x="180" y="501"/>
                    </a:lnTo>
                    <a:lnTo>
                      <a:pt x="157" y="492"/>
                    </a:lnTo>
                    <a:lnTo>
                      <a:pt x="134" y="483"/>
                    </a:lnTo>
                    <a:lnTo>
                      <a:pt x="113" y="469"/>
                    </a:lnTo>
                    <a:lnTo>
                      <a:pt x="93" y="454"/>
                    </a:lnTo>
                    <a:lnTo>
                      <a:pt x="76" y="437"/>
                    </a:lnTo>
                    <a:lnTo>
                      <a:pt x="58" y="419"/>
                    </a:lnTo>
                    <a:lnTo>
                      <a:pt x="44" y="399"/>
                    </a:lnTo>
                    <a:lnTo>
                      <a:pt x="29" y="378"/>
                    </a:lnTo>
                    <a:lnTo>
                      <a:pt x="20" y="355"/>
                    </a:lnTo>
                    <a:lnTo>
                      <a:pt x="11" y="332"/>
                    </a:lnTo>
                    <a:lnTo>
                      <a:pt x="3" y="306"/>
                    </a:lnTo>
                    <a:lnTo>
                      <a:pt x="0" y="282"/>
                    </a:lnTo>
                    <a:lnTo>
                      <a:pt x="0" y="256"/>
                    </a:lnTo>
                    <a:lnTo>
                      <a:pt x="0" y="230"/>
                    </a:lnTo>
                    <a:lnTo>
                      <a:pt x="3" y="204"/>
                    </a:lnTo>
                    <a:lnTo>
                      <a:pt x="11" y="180"/>
                    </a:lnTo>
                    <a:lnTo>
                      <a:pt x="20" y="157"/>
                    </a:lnTo>
                    <a:lnTo>
                      <a:pt x="29" y="137"/>
                    </a:lnTo>
                    <a:lnTo>
                      <a:pt x="44" y="113"/>
                    </a:lnTo>
                    <a:lnTo>
                      <a:pt x="58" y="93"/>
                    </a:lnTo>
                    <a:lnTo>
                      <a:pt x="76" y="75"/>
                    </a:lnTo>
                    <a:lnTo>
                      <a:pt x="93" y="58"/>
                    </a:lnTo>
                    <a:lnTo>
                      <a:pt x="113" y="43"/>
                    </a:lnTo>
                    <a:lnTo>
                      <a:pt x="134" y="32"/>
                    </a:lnTo>
                    <a:lnTo>
                      <a:pt x="157" y="20"/>
                    </a:lnTo>
                    <a:lnTo>
                      <a:pt x="180" y="11"/>
                    </a:lnTo>
                    <a:lnTo>
                      <a:pt x="204" y="6"/>
                    </a:lnTo>
                    <a:lnTo>
                      <a:pt x="230" y="3"/>
                    </a:lnTo>
                    <a:lnTo>
                      <a:pt x="256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3483" y="3438"/>
                <a:ext cx="367" cy="362"/>
              </a:xfrm>
              <a:custGeom>
                <a:avLst/>
                <a:gdLst>
                  <a:gd name="T0" fmla="*/ 201 w 367"/>
                  <a:gd name="T1" fmla="*/ 0 h 362"/>
                  <a:gd name="T2" fmla="*/ 238 w 367"/>
                  <a:gd name="T3" fmla="*/ 9 h 362"/>
                  <a:gd name="T4" fmla="*/ 271 w 367"/>
                  <a:gd name="T5" fmla="*/ 24 h 362"/>
                  <a:gd name="T6" fmla="*/ 300 w 367"/>
                  <a:gd name="T7" fmla="*/ 41 h 362"/>
                  <a:gd name="T8" fmla="*/ 323 w 367"/>
                  <a:gd name="T9" fmla="*/ 67 h 362"/>
                  <a:gd name="T10" fmla="*/ 343 w 367"/>
                  <a:gd name="T11" fmla="*/ 97 h 362"/>
                  <a:gd name="T12" fmla="*/ 358 w 367"/>
                  <a:gd name="T13" fmla="*/ 126 h 362"/>
                  <a:gd name="T14" fmla="*/ 364 w 367"/>
                  <a:gd name="T15" fmla="*/ 164 h 362"/>
                  <a:gd name="T16" fmla="*/ 364 w 367"/>
                  <a:gd name="T17" fmla="*/ 199 h 362"/>
                  <a:gd name="T18" fmla="*/ 358 w 367"/>
                  <a:gd name="T19" fmla="*/ 234 h 362"/>
                  <a:gd name="T20" fmla="*/ 343 w 367"/>
                  <a:gd name="T21" fmla="*/ 266 h 362"/>
                  <a:gd name="T22" fmla="*/ 323 w 367"/>
                  <a:gd name="T23" fmla="*/ 295 h 362"/>
                  <a:gd name="T24" fmla="*/ 300 w 367"/>
                  <a:gd name="T25" fmla="*/ 321 h 362"/>
                  <a:gd name="T26" fmla="*/ 271 w 367"/>
                  <a:gd name="T27" fmla="*/ 341 h 362"/>
                  <a:gd name="T28" fmla="*/ 238 w 367"/>
                  <a:gd name="T29" fmla="*/ 353 h 362"/>
                  <a:gd name="T30" fmla="*/ 201 w 367"/>
                  <a:gd name="T31" fmla="*/ 362 h 362"/>
                  <a:gd name="T32" fmla="*/ 166 w 367"/>
                  <a:gd name="T33" fmla="*/ 362 h 362"/>
                  <a:gd name="T34" fmla="*/ 131 w 367"/>
                  <a:gd name="T35" fmla="*/ 353 h 362"/>
                  <a:gd name="T36" fmla="*/ 96 w 367"/>
                  <a:gd name="T37" fmla="*/ 341 h 362"/>
                  <a:gd name="T38" fmla="*/ 67 w 367"/>
                  <a:gd name="T39" fmla="*/ 321 h 362"/>
                  <a:gd name="T40" fmla="*/ 43 w 367"/>
                  <a:gd name="T41" fmla="*/ 295 h 362"/>
                  <a:gd name="T42" fmla="*/ 23 w 367"/>
                  <a:gd name="T43" fmla="*/ 266 h 362"/>
                  <a:gd name="T44" fmla="*/ 8 w 367"/>
                  <a:gd name="T45" fmla="*/ 234 h 362"/>
                  <a:gd name="T46" fmla="*/ 3 w 367"/>
                  <a:gd name="T47" fmla="*/ 199 h 362"/>
                  <a:gd name="T48" fmla="*/ 3 w 367"/>
                  <a:gd name="T49" fmla="*/ 164 h 362"/>
                  <a:gd name="T50" fmla="*/ 8 w 367"/>
                  <a:gd name="T51" fmla="*/ 126 h 362"/>
                  <a:gd name="T52" fmla="*/ 23 w 367"/>
                  <a:gd name="T53" fmla="*/ 97 h 362"/>
                  <a:gd name="T54" fmla="*/ 43 w 367"/>
                  <a:gd name="T55" fmla="*/ 67 h 362"/>
                  <a:gd name="T56" fmla="*/ 67 w 367"/>
                  <a:gd name="T57" fmla="*/ 41 h 362"/>
                  <a:gd name="T58" fmla="*/ 96 w 367"/>
                  <a:gd name="T59" fmla="*/ 24 h 362"/>
                  <a:gd name="T60" fmla="*/ 131 w 367"/>
                  <a:gd name="T61" fmla="*/ 9 h 362"/>
                  <a:gd name="T62" fmla="*/ 166 w 367"/>
                  <a:gd name="T6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362">
                    <a:moveTo>
                      <a:pt x="183" y="0"/>
                    </a:moveTo>
                    <a:lnTo>
                      <a:pt x="201" y="0"/>
                    </a:lnTo>
                    <a:lnTo>
                      <a:pt x="221" y="3"/>
                    </a:lnTo>
                    <a:lnTo>
                      <a:pt x="238" y="9"/>
                    </a:lnTo>
                    <a:lnTo>
                      <a:pt x="253" y="15"/>
                    </a:lnTo>
                    <a:lnTo>
                      <a:pt x="271" y="24"/>
                    </a:lnTo>
                    <a:lnTo>
                      <a:pt x="285" y="32"/>
                    </a:lnTo>
                    <a:lnTo>
                      <a:pt x="300" y="41"/>
                    </a:lnTo>
                    <a:lnTo>
                      <a:pt x="311" y="53"/>
                    </a:lnTo>
                    <a:lnTo>
                      <a:pt x="323" y="67"/>
                    </a:lnTo>
                    <a:lnTo>
                      <a:pt x="335" y="82"/>
                    </a:lnTo>
                    <a:lnTo>
                      <a:pt x="343" y="97"/>
                    </a:lnTo>
                    <a:lnTo>
                      <a:pt x="352" y="111"/>
                    </a:lnTo>
                    <a:lnTo>
                      <a:pt x="358" y="126"/>
                    </a:lnTo>
                    <a:lnTo>
                      <a:pt x="361" y="143"/>
                    </a:lnTo>
                    <a:lnTo>
                      <a:pt x="364" y="164"/>
                    </a:lnTo>
                    <a:lnTo>
                      <a:pt x="367" y="181"/>
                    </a:lnTo>
                    <a:lnTo>
                      <a:pt x="364" y="199"/>
                    </a:lnTo>
                    <a:lnTo>
                      <a:pt x="361" y="216"/>
                    </a:lnTo>
                    <a:lnTo>
                      <a:pt x="358" y="234"/>
                    </a:lnTo>
                    <a:lnTo>
                      <a:pt x="352" y="251"/>
                    </a:lnTo>
                    <a:lnTo>
                      <a:pt x="343" y="266"/>
                    </a:lnTo>
                    <a:lnTo>
                      <a:pt x="335" y="283"/>
                    </a:lnTo>
                    <a:lnTo>
                      <a:pt x="323" y="295"/>
                    </a:lnTo>
                    <a:lnTo>
                      <a:pt x="311" y="309"/>
                    </a:lnTo>
                    <a:lnTo>
                      <a:pt x="300" y="321"/>
                    </a:lnTo>
                    <a:lnTo>
                      <a:pt x="285" y="333"/>
                    </a:lnTo>
                    <a:lnTo>
                      <a:pt x="271" y="341"/>
                    </a:lnTo>
                    <a:lnTo>
                      <a:pt x="253" y="347"/>
                    </a:lnTo>
                    <a:lnTo>
                      <a:pt x="238" y="353"/>
                    </a:lnTo>
                    <a:lnTo>
                      <a:pt x="221" y="359"/>
                    </a:lnTo>
                    <a:lnTo>
                      <a:pt x="201" y="362"/>
                    </a:lnTo>
                    <a:lnTo>
                      <a:pt x="183" y="362"/>
                    </a:lnTo>
                    <a:lnTo>
                      <a:pt x="166" y="362"/>
                    </a:lnTo>
                    <a:lnTo>
                      <a:pt x="145" y="359"/>
                    </a:lnTo>
                    <a:lnTo>
                      <a:pt x="131" y="353"/>
                    </a:lnTo>
                    <a:lnTo>
                      <a:pt x="113" y="347"/>
                    </a:lnTo>
                    <a:lnTo>
                      <a:pt x="96" y="341"/>
                    </a:lnTo>
                    <a:lnTo>
                      <a:pt x="81" y="333"/>
                    </a:lnTo>
                    <a:lnTo>
                      <a:pt x="67" y="321"/>
                    </a:lnTo>
                    <a:lnTo>
                      <a:pt x="55" y="309"/>
                    </a:lnTo>
                    <a:lnTo>
                      <a:pt x="43" y="295"/>
                    </a:lnTo>
                    <a:lnTo>
                      <a:pt x="32" y="283"/>
                    </a:lnTo>
                    <a:lnTo>
                      <a:pt x="23" y="266"/>
                    </a:lnTo>
                    <a:lnTo>
                      <a:pt x="14" y="251"/>
                    </a:lnTo>
                    <a:lnTo>
                      <a:pt x="8" y="234"/>
                    </a:lnTo>
                    <a:lnTo>
                      <a:pt x="5" y="216"/>
                    </a:lnTo>
                    <a:lnTo>
                      <a:pt x="3" y="199"/>
                    </a:lnTo>
                    <a:lnTo>
                      <a:pt x="0" y="181"/>
                    </a:lnTo>
                    <a:lnTo>
                      <a:pt x="3" y="164"/>
                    </a:lnTo>
                    <a:lnTo>
                      <a:pt x="5" y="143"/>
                    </a:lnTo>
                    <a:lnTo>
                      <a:pt x="8" y="126"/>
                    </a:lnTo>
                    <a:lnTo>
                      <a:pt x="14" y="111"/>
                    </a:lnTo>
                    <a:lnTo>
                      <a:pt x="23" y="97"/>
                    </a:lnTo>
                    <a:lnTo>
                      <a:pt x="32" y="82"/>
                    </a:lnTo>
                    <a:lnTo>
                      <a:pt x="43" y="67"/>
                    </a:lnTo>
                    <a:lnTo>
                      <a:pt x="55" y="53"/>
                    </a:lnTo>
                    <a:lnTo>
                      <a:pt x="67" y="41"/>
                    </a:lnTo>
                    <a:lnTo>
                      <a:pt x="81" y="32"/>
                    </a:lnTo>
                    <a:lnTo>
                      <a:pt x="96" y="24"/>
                    </a:lnTo>
                    <a:lnTo>
                      <a:pt x="113" y="15"/>
                    </a:lnTo>
                    <a:lnTo>
                      <a:pt x="131" y="9"/>
                    </a:lnTo>
                    <a:lnTo>
                      <a:pt x="145" y="3"/>
                    </a:lnTo>
                    <a:lnTo>
                      <a:pt x="166" y="0"/>
                    </a:lnTo>
                    <a:lnTo>
                      <a:pt x="183" y="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3952" y="2320"/>
                <a:ext cx="262" cy="9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0" name="Line 31"/>
              <p:cNvSpPr>
                <a:spLocks noChangeShapeType="1"/>
              </p:cNvSpPr>
              <p:nvPr/>
            </p:nvSpPr>
            <p:spPr bwMode="auto">
              <a:xfrm>
                <a:off x="3952" y="2340"/>
                <a:ext cx="256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1" name="Line 32"/>
              <p:cNvSpPr>
                <a:spLocks noChangeShapeType="1"/>
              </p:cNvSpPr>
              <p:nvPr/>
            </p:nvSpPr>
            <p:spPr bwMode="auto">
              <a:xfrm>
                <a:off x="3952" y="2358"/>
                <a:ext cx="259" cy="2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" name="Line 33"/>
              <p:cNvSpPr>
                <a:spLocks noChangeShapeType="1"/>
              </p:cNvSpPr>
              <p:nvPr/>
            </p:nvSpPr>
            <p:spPr bwMode="auto">
              <a:xfrm>
                <a:off x="3952" y="2381"/>
                <a:ext cx="25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" name="Line 34"/>
              <p:cNvSpPr>
                <a:spLocks noChangeShapeType="1"/>
              </p:cNvSpPr>
              <p:nvPr/>
            </p:nvSpPr>
            <p:spPr bwMode="auto">
              <a:xfrm>
                <a:off x="3952" y="2395"/>
                <a:ext cx="259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3949" y="3905"/>
                <a:ext cx="297" cy="102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3949" y="3905"/>
                <a:ext cx="300" cy="10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6" name="Rectangle 37"/>
              <p:cNvSpPr>
                <a:spLocks noChangeArrowheads="1"/>
              </p:cNvSpPr>
              <p:nvPr/>
            </p:nvSpPr>
            <p:spPr bwMode="auto">
              <a:xfrm>
                <a:off x="3261" y="3910"/>
                <a:ext cx="688" cy="10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3949" y="3910"/>
                <a:ext cx="297" cy="10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" name="Line 39"/>
              <p:cNvSpPr>
                <a:spLocks noChangeShapeType="1"/>
              </p:cNvSpPr>
              <p:nvPr/>
            </p:nvSpPr>
            <p:spPr bwMode="auto">
              <a:xfrm>
                <a:off x="3949" y="3931"/>
                <a:ext cx="291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" name="Line 40"/>
              <p:cNvSpPr>
                <a:spLocks noChangeShapeType="1"/>
              </p:cNvSpPr>
              <p:nvPr/>
            </p:nvSpPr>
            <p:spPr bwMode="auto">
              <a:xfrm>
                <a:off x="3949" y="3954"/>
                <a:ext cx="29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" name="Line 41"/>
              <p:cNvSpPr>
                <a:spLocks noChangeShapeType="1"/>
              </p:cNvSpPr>
              <p:nvPr/>
            </p:nvSpPr>
            <p:spPr bwMode="auto">
              <a:xfrm>
                <a:off x="3949" y="3977"/>
                <a:ext cx="29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" name="Line 42"/>
              <p:cNvSpPr>
                <a:spLocks noChangeShapeType="1"/>
              </p:cNvSpPr>
              <p:nvPr/>
            </p:nvSpPr>
            <p:spPr bwMode="auto">
              <a:xfrm>
                <a:off x="3949" y="3998"/>
                <a:ext cx="294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" name="Freeform 43"/>
              <p:cNvSpPr>
                <a:spLocks/>
              </p:cNvSpPr>
              <p:nvPr/>
            </p:nvSpPr>
            <p:spPr bwMode="auto">
              <a:xfrm>
                <a:off x="3640" y="2256"/>
                <a:ext cx="140" cy="212"/>
              </a:xfrm>
              <a:custGeom>
                <a:avLst/>
                <a:gdLst>
                  <a:gd name="T0" fmla="*/ 134 w 140"/>
                  <a:gd name="T1" fmla="*/ 212 h 212"/>
                  <a:gd name="T2" fmla="*/ 140 w 140"/>
                  <a:gd name="T3" fmla="*/ 0 h 212"/>
                  <a:gd name="T4" fmla="*/ 0 w 140"/>
                  <a:gd name="T5" fmla="*/ 64 h 212"/>
                  <a:gd name="T6" fmla="*/ 0 w 140"/>
                  <a:gd name="T7" fmla="*/ 151 h 212"/>
                  <a:gd name="T8" fmla="*/ 134 w 140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12">
                    <a:moveTo>
                      <a:pt x="134" y="212"/>
                    </a:moveTo>
                    <a:lnTo>
                      <a:pt x="140" y="0"/>
                    </a:lnTo>
                    <a:lnTo>
                      <a:pt x="0" y="64"/>
                    </a:lnTo>
                    <a:lnTo>
                      <a:pt x="0" y="151"/>
                    </a:lnTo>
                    <a:lnTo>
                      <a:pt x="134" y="2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3640" y="2256"/>
                <a:ext cx="140" cy="212"/>
              </a:xfrm>
              <a:custGeom>
                <a:avLst/>
                <a:gdLst>
                  <a:gd name="T0" fmla="*/ 134 w 140"/>
                  <a:gd name="T1" fmla="*/ 212 h 212"/>
                  <a:gd name="T2" fmla="*/ 140 w 140"/>
                  <a:gd name="T3" fmla="*/ 0 h 212"/>
                  <a:gd name="T4" fmla="*/ 0 w 140"/>
                  <a:gd name="T5" fmla="*/ 64 h 212"/>
                  <a:gd name="T6" fmla="*/ 0 w 140"/>
                  <a:gd name="T7" fmla="*/ 151 h 212"/>
                  <a:gd name="T8" fmla="*/ 134 w 140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12">
                    <a:moveTo>
                      <a:pt x="134" y="212"/>
                    </a:moveTo>
                    <a:lnTo>
                      <a:pt x="140" y="0"/>
                    </a:lnTo>
                    <a:lnTo>
                      <a:pt x="0" y="64"/>
                    </a:lnTo>
                    <a:lnTo>
                      <a:pt x="0" y="151"/>
                    </a:lnTo>
                    <a:lnTo>
                      <a:pt x="134" y="212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auto">
              <a:xfrm>
                <a:off x="3078" y="2261"/>
                <a:ext cx="137" cy="210"/>
              </a:xfrm>
              <a:custGeom>
                <a:avLst/>
                <a:gdLst>
                  <a:gd name="T0" fmla="*/ 3 w 137"/>
                  <a:gd name="T1" fmla="*/ 210 h 210"/>
                  <a:gd name="T2" fmla="*/ 0 w 137"/>
                  <a:gd name="T3" fmla="*/ 0 h 210"/>
                  <a:gd name="T4" fmla="*/ 137 w 137"/>
                  <a:gd name="T5" fmla="*/ 62 h 210"/>
                  <a:gd name="T6" fmla="*/ 137 w 137"/>
                  <a:gd name="T7" fmla="*/ 149 h 210"/>
                  <a:gd name="T8" fmla="*/ 3 w 137"/>
                  <a:gd name="T9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10">
                    <a:moveTo>
                      <a:pt x="3" y="210"/>
                    </a:moveTo>
                    <a:lnTo>
                      <a:pt x="0" y="0"/>
                    </a:lnTo>
                    <a:lnTo>
                      <a:pt x="137" y="62"/>
                    </a:lnTo>
                    <a:lnTo>
                      <a:pt x="137" y="149"/>
                    </a:lnTo>
                    <a:lnTo>
                      <a:pt x="3" y="2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auto">
              <a:xfrm>
                <a:off x="3078" y="2261"/>
                <a:ext cx="137" cy="210"/>
              </a:xfrm>
              <a:custGeom>
                <a:avLst/>
                <a:gdLst>
                  <a:gd name="T0" fmla="*/ 3 w 137"/>
                  <a:gd name="T1" fmla="*/ 210 h 210"/>
                  <a:gd name="T2" fmla="*/ 0 w 137"/>
                  <a:gd name="T3" fmla="*/ 0 h 210"/>
                  <a:gd name="T4" fmla="*/ 137 w 137"/>
                  <a:gd name="T5" fmla="*/ 62 h 210"/>
                  <a:gd name="T6" fmla="*/ 137 w 137"/>
                  <a:gd name="T7" fmla="*/ 149 h 210"/>
                  <a:gd name="T8" fmla="*/ 3 w 137"/>
                  <a:gd name="T9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10">
                    <a:moveTo>
                      <a:pt x="3" y="210"/>
                    </a:moveTo>
                    <a:lnTo>
                      <a:pt x="0" y="0"/>
                    </a:lnTo>
                    <a:lnTo>
                      <a:pt x="137" y="62"/>
                    </a:lnTo>
                    <a:lnTo>
                      <a:pt x="137" y="149"/>
                    </a:lnTo>
                    <a:lnTo>
                      <a:pt x="3" y="210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3360" y="3532"/>
                <a:ext cx="123" cy="183"/>
              </a:xfrm>
              <a:custGeom>
                <a:avLst/>
                <a:gdLst>
                  <a:gd name="T0" fmla="*/ 3 w 123"/>
                  <a:gd name="T1" fmla="*/ 183 h 183"/>
                  <a:gd name="T2" fmla="*/ 0 w 123"/>
                  <a:gd name="T3" fmla="*/ 0 h 183"/>
                  <a:gd name="T4" fmla="*/ 123 w 123"/>
                  <a:gd name="T5" fmla="*/ 49 h 183"/>
                  <a:gd name="T6" fmla="*/ 123 w 123"/>
                  <a:gd name="T7" fmla="*/ 128 h 183"/>
                  <a:gd name="T8" fmla="*/ 3 w 123"/>
                  <a:gd name="T9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83">
                    <a:moveTo>
                      <a:pt x="3" y="183"/>
                    </a:moveTo>
                    <a:lnTo>
                      <a:pt x="0" y="0"/>
                    </a:lnTo>
                    <a:lnTo>
                      <a:pt x="123" y="49"/>
                    </a:lnTo>
                    <a:lnTo>
                      <a:pt x="123" y="128"/>
                    </a:lnTo>
                    <a:lnTo>
                      <a:pt x="3" y="1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3360" y="3532"/>
                <a:ext cx="123" cy="183"/>
              </a:xfrm>
              <a:custGeom>
                <a:avLst/>
                <a:gdLst>
                  <a:gd name="T0" fmla="*/ 3 w 123"/>
                  <a:gd name="T1" fmla="*/ 183 h 183"/>
                  <a:gd name="T2" fmla="*/ 0 w 123"/>
                  <a:gd name="T3" fmla="*/ 0 h 183"/>
                  <a:gd name="T4" fmla="*/ 123 w 123"/>
                  <a:gd name="T5" fmla="*/ 49 h 183"/>
                  <a:gd name="T6" fmla="*/ 123 w 123"/>
                  <a:gd name="T7" fmla="*/ 128 h 183"/>
                  <a:gd name="T8" fmla="*/ 3 w 123"/>
                  <a:gd name="T9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83">
                    <a:moveTo>
                      <a:pt x="3" y="183"/>
                    </a:moveTo>
                    <a:lnTo>
                      <a:pt x="0" y="0"/>
                    </a:lnTo>
                    <a:lnTo>
                      <a:pt x="123" y="49"/>
                    </a:lnTo>
                    <a:lnTo>
                      <a:pt x="123" y="128"/>
                    </a:lnTo>
                    <a:lnTo>
                      <a:pt x="3" y="183"/>
                    </a:lnTo>
                  </a:path>
                </a:pathLst>
              </a:cu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" name="Line 49"/>
              <p:cNvSpPr>
                <a:spLocks noChangeShapeType="1"/>
              </p:cNvSpPr>
              <p:nvPr/>
            </p:nvSpPr>
            <p:spPr bwMode="auto">
              <a:xfrm flipV="1">
                <a:off x="3643" y="2293"/>
                <a:ext cx="134" cy="4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" name="Line 50"/>
              <p:cNvSpPr>
                <a:spLocks noChangeShapeType="1"/>
              </p:cNvSpPr>
              <p:nvPr/>
            </p:nvSpPr>
            <p:spPr bwMode="auto">
              <a:xfrm flipH="1" flipV="1">
                <a:off x="3081" y="2299"/>
                <a:ext cx="131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Line 51"/>
              <p:cNvSpPr>
                <a:spLocks noChangeShapeType="1"/>
              </p:cNvSpPr>
              <p:nvPr/>
            </p:nvSpPr>
            <p:spPr bwMode="auto">
              <a:xfrm flipH="1" flipV="1">
                <a:off x="3363" y="3564"/>
                <a:ext cx="117" cy="4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Line 52"/>
              <p:cNvSpPr>
                <a:spLocks noChangeShapeType="1"/>
              </p:cNvSpPr>
              <p:nvPr/>
            </p:nvSpPr>
            <p:spPr bwMode="auto">
              <a:xfrm flipV="1">
                <a:off x="3640" y="2325"/>
                <a:ext cx="131" cy="2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Line 53"/>
              <p:cNvSpPr>
                <a:spLocks noChangeShapeType="1"/>
              </p:cNvSpPr>
              <p:nvPr/>
            </p:nvSpPr>
            <p:spPr bwMode="auto">
              <a:xfrm flipH="1" flipV="1">
                <a:off x="3087" y="2328"/>
                <a:ext cx="128" cy="2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" name="Line 54"/>
              <p:cNvSpPr>
                <a:spLocks noChangeShapeType="1"/>
              </p:cNvSpPr>
              <p:nvPr/>
            </p:nvSpPr>
            <p:spPr bwMode="auto">
              <a:xfrm flipH="1" flipV="1">
                <a:off x="3366" y="3590"/>
                <a:ext cx="117" cy="2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" name="Line 55"/>
              <p:cNvSpPr>
                <a:spLocks noChangeShapeType="1"/>
              </p:cNvSpPr>
              <p:nvPr/>
            </p:nvSpPr>
            <p:spPr bwMode="auto">
              <a:xfrm flipV="1">
                <a:off x="3640" y="2355"/>
                <a:ext cx="131" cy="1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" name="Line 56"/>
              <p:cNvSpPr>
                <a:spLocks noChangeShapeType="1"/>
              </p:cNvSpPr>
              <p:nvPr/>
            </p:nvSpPr>
            <p:spPr bwMode="auto">
              <a:xfrm flipH="1" flipV="1">
                <a:off x="3081" y="2358"/>
                <a:ext cx="134" cy="1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" name="Line 57"/>
              <p:cNvSpPr>
                <a:spLocks noChangeShapeType="1"/>
              </p:cNvSpPr>
              <p:nvPr/>
            </p:nvSpPr>
            <p:spPr bwMode="auto">
              <a:xfrm flipH="1" flipV="1">
                <a:off x="3366" y="3619"/>
                <a:ext cx="117" cy="6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" name="Line 58"/>
              <p:cNvSpPr>
                <a:spLocks noChangeShapeType="1"/>
              </p:cNvSpPr>
              <p:nvPr/>
            </p:nvSpPr>
            <p:spPr bwMode="auto">
              <a:xfrm>
                <a:off x="3640" y="2381"/>
                <a:ext cx="134" cy="1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8" name="Line 59"/>
              <p:cNvSpPr>
                <a:spLocks noChangeShapeType="1"/>
              </p:cNvSpPr>
              <p:nvPr/>
            </p:nvSpPr>
            <p:spPr bwMode="auto">
              <a:xfrm flipH="1">
                <a:off x="3081" y="2381"/>
                <a:ext cx="134" cy="17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9" name="Line 60"/>
              <p:cNvSpPr>
                <a:spLocks noChangeShapeType="1"/>
              </p:cNvSpPr>
              <p:nvPr/>
            </p:nvSpPr>
            <p:spPr bwMode="auto">
              <a:xfrm flipH="1">
                <a:off x="3363" y="3637"/>
                <a:ext cx="120" cy="1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0" name="Line 61"/>
              <p:cNvSpPr>
                <a:spLocks noChangeShapeType="1"/>
              </p:cNvSpPr>
              <p:nvPr/>
            </p:nvSpPr>
            <p:spPr bwMode="auto">
              <a:xfrm>
                <a:off x="3643" y="2392"/>
                <a:ext cx="134" cy="44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1" name="Line 62"/>
              <p:cNvSpPr>
                <a:spLocks noChangeShapeType="1"/>
              </p:cNvSpPr>
              <p:nvPr/>
            </p:nvSpPr>
            <p:spPr bwMode="auto">
              <a:xfrm flipH="1">
                <a:off x="3078" y="2395"/>
                <a:ext cx="134" cy="41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2" name="Line 63"/>
              <p:cNvSpPr>
                <a:spLocks noChangeShapeType="1"/>
              </p:cNvSpPr>
              <p:nvPr/>
            </p:nvSpPr>
            <p:spPr bwMode="auto">
              <a:xfrm flipH="1">
                <a:off x="3360" y="3648"/>
                <a:ext cx="120" cy="35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63" name="Rectangle 64"/>
              <p:cNvSpPr>
                <a:spLocks noChangeArrowheads="1"/>
              </p:cNvSpPr>
              <p:nvPr/>
            </p:nvSpPr>
            <p:spPr bwMode="auto">
              <a:xfrm>
                <a:off x="2769" y="2320"/>
                <a:ext cx="134" cy="90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32" name="Rectangle 65"/>
              <p:cNvSpPr>
                <a:spLocks noChangeArrowheads="1"/>
              </p:cNvSpPr>
              <p:nvPr/>
            </p:nvSpPr>
            <p:spPr bwMode="auto">
              <a:xfrm>
                <a:off x="3020" y="3575"/>
                <a:ext cx="145" cy="10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36" name="Rectangle 66"/>
              <p:cNvSpPr>
                <a:spLocks noChangeArrowheads="1"/>
              </p:cNvSpPr>
              <p:nvPr/>
            </p:nvSpPr>
            <p:spPr bwMode="auto">
              <a:xfrm>
                <a:off x="3171" y="3470"/>
                <a:ext cx="90" cy="3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37" name="Rectangle 67"/>
              <p:cNvSpPr>
                <a:spLocks noChangeArrowheads="1"/>
              </p:cNvSpPr>
              <p:nvPr/>
            </p:nvSpPr>
            <p:spPr bwMode="auto">
              <a:xfrm>
                <a:off x="3171" y="3470"/>
                <a:ext cx="93" cy="304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38" name="Line 68"/>
              <p:cNvSpPr>
                <a:spLocks noChangeShapeType="1"/>
              </p:cNvSpPr>
              <p:nvPr/>
            </p:nvSpPr>
            <p:spPr bwMode="auto">
              <a:xfrm>
                <a:off x="3174" y="3514"/>
                <a:ext cx="8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39" name="Line 69"/>
              <p:cNvSpPr>
                <a:spLocks noChangeShapeType="1"/>
              </p:cNvSpPr>
              <p:nvPr/>
            </p:nvSpPr>
            <p:spPr bwMode="auto">
              <a:xfrm>
                <a:off x="3174" y="3564"/>
                <a:ext cx="87" cy="3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40" name="Line 70"/>
              <p:cNvSpPr>
                <a:spLocks noChangeShapeType="1"/>
              </p:cNvSpPr>
              <p:nvPr/>
            </p:nvSpPr>
            <p:spPr bwMode="auto">
              <a:xfrm>
                <a:off x="3174" y="3607"/>
                <a:ext cx="87" cy="3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41" name="Line 71"/>
              <p:cNvSpPr>
                <a:spLocks noChangeShapeType="1"/>
              </p:cNvSpPr>
              <p:nvPr/>
            </p:nvSpPr>
            <p:spPr bwMode="auto">
              <a:xfrm>
                <a:off x="3174" y="3663"/>
                <a:ext cx="87" cy="3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42" name="Line 72"/>
              <p:cNvSpPr>
                <a:spLocks noChangeShapeType="1"/>
              </p:cNvSpPr>
              <p:nvPr/>
            </p:nvSpPr>
            <p:spPr bwMode="auto">
              <a:xfrm>
                <a:off x="3174" y="3709"/>
                <a:ext cx="87" cy="3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43" name="Rectangle 73"/>
              <p:cNvSpPr>
                <a:spLocks noChangeArrowheads="1"/>
              </p:cNvSpPr>
              <p:nvPr/>
            </p:nvSpPr>
            <p:spPr bwMode="auto">
              <a:xfrm>
                <a:off x="3174" y="3794"/>
                <a:ext cx="90" cy="3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44" name="Rectangle 74"/>
              <p:cNvSpPr>
                <a:spLocks noChangeArrowheads="1"/>
              </p:cNvSpPr>
              <p:nvPr/>
            </p:nvSpPr>
            <p:spPr bwMode="auto">
              <a:xfrm>
                <a:off x="3174" y="3794"/>
                <a:ext cx="93" cy="352"/>
              </a:xfrm>
              <a:prstGeom prst="rect">
                <a:avLst/>
              </a:prstGeom>
              <a:noFill/>
              <a:ln w="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45" name="Line 75"/>
              <p:cNvSpPr>
                <a:spLocks noChangeShapeType="1"/>
              </p:cNvSpPr>
              <p:nvPr/>
            </p:nvSpPr>
            <p:spPr bwMode="auto">
              <a:xfrm>
                <a:off x="3177" y="3843"/>
                <a:ext cx="8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46" name="Line 76"/>
              <p:cNvSpPr>
                <a:spLocks noChangeShapeType="1"/>
              </p:cNvSpPr>
              <p:nvPr/>
            </p:nvSpPr>
            <p:spPr bwMode="auto">
              <a:xfrm>
                <a:off x="3177" y="3905"/>
                <a:ext cx="87" cy="3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47" name="Line 77"/>
              <p:cNvSpPr>
                <a:spLocks noChangeShapeType="1"/>
              </p:cNvSpPr>
              <p:nvPr/>
            </p:nvSpPr>
            <p:spPr bwMode="auto">
              <a:xfrm>
                <a:off x="3177" y="3957"/>
                <a:ext cx="8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48" name="Line 78"/>
              <p:cNvSpPr>
                <a:spLocks noChangeShapeType="1"/>
              </p:cNvSpPr>
              <p:nvPr/>
            </p:nvSpPr>
            <p:spPr bwMode="auto">
              <a:xfrm>
                <a:off x="3177" y="4018"/>
                <a:ext cx="8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49" name="Line 79"/>
              <p:cNvSpPr>
                <a:spLocks noChangeShapeType="1"/>
              </p:cNvSpPr>
              <p:nvPr/>
            </p:nvSpPr>
            <p:spPr bwMode="auto">
              <a:xfrm>
                <a:off x="3177" y="4074"/>
                <a:ext cx="87" cy="0"/>
              </a:xfrm>
              <a:prstGeom prst="line">
                <a:avLst/>
              </a:prstGeom>
              <a:noFill/>
              <a:ln w="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50" name="Rectangle 80"/>
              <p:cNvSpPr>
                <a:spLocks noChangeArrowheads="1"/>
              </p:cNvSpPr>
              <p:nvPr/>
            </p:nvSpPr>
            <p:spPr bwMode="auto">
              <a:xfrm>
                <a:off x="4624" y="1769"/>
                <a:ext cx="790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51" name="Rectangle 81"/>
              <p:cNvSpPr>
                <a:spLocks noChangeArrowheads="1"/>
              </p:cNvSpPr>
              <p:nvPr/>
            </p:nvSpPr>
            <p:spPr bwMode="auto">
              <a:xfrm>
                <a:off x="4712" y="1816"/>
                <a:ext cx="33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52" name="Rectangle 82"/>
              <p:cNvSpPr>
                <a:spLocks noChangeArrowheads="1"/>
              </p:cNvSpPr>
              <p:nvPr/>
            </p:nvSpPr>
            <p:spPr bwMode="auto">
              <a:xfrm>
                <a:off x="4712" y="1819"/>
                <a:ext cx="34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TDP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53" name="Line 83"/>
              <p:cNvSpPr>
                <a:spLocks noChangeShapeType="1"/>
              </p:cNvSpPr>
              <p:nvPr/>
            </p:nvSpPr>
            <p:spPr bwMode="auto">
              <a:xfrm flipH="1">
                <a:off x="4354" y="2031"/>
                <a:ext cx="445" cy="222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54" name="Freeform 84"/>
              <p:cNvSpPr>
                <a:spLocks/>
              </p:cNvSpPr>
              <p:nvPr/>
            </p:nvSpPr>
            <p:spPr bwMode="auto">
              <a:xfrm>
                <a:off x="4275" y="2209"/>
                <a:ext cx="105" cy="84"/>
              </a:xfrm>
              <a:custGeom>
                <a:avLst/>
                <a:gdLst>
                  <a:gd name="T0" fmla="*/ 61 w 105"/>
                  <a:gd name="T1" fmla="*/ 0 h 84"/>
                  <a:gd name="T2" fmla="*/ 0 w 105"/>
                  <a:gd name="T3" fmla="*/ 84 h 84"/>
                  <a:gd name="T4" fmla="*/ 105 w 105"/>
                  <a:gd name="T5" fmla="*/ 84 h 84"/>
                  <a:gd name="T6" fmla="*/ 61 w 105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4">
                    <a:moveTo>
                      <a:pt x="61" y="0"/>
                    </a:moveTo>
                    <a:lnTo>
                      <a:pt x="0" y="84"/>
                    </a:lnTo>
                    <a:lnTo>
                      <a:pt x="105" y="8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55" name="Rectangle 85"/>
              <p:cNvSpPr>
                <a:spLocks noChangeArrowheads="1"/>
              </p:cNvSpPr>
              <p:nvPr/>
            </p:nvSpPr>
            <p:spPr bwMode="auto">
              <a:xfrm>
                <a:off x="4796" y="3427"/>
                <a:ext cx="618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56" name="Rectangle 86"/>
              <p:cNvSpPr>
                <a:spLocks noChangeArrowheads="1"/>
              </p:cNvSpPr>
              <p:nvPr/>
            </p:nvSpPr>
            <p:spPr bwMode="auto">
              <a:xfrm>
                <a:off x="4884" y="3473"/>
                <a:ext cx="33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57" name="Rectangle 87"/>
              <p:cNvSpPr>
                <a:spLocks noChangeArrowheads="1"/>
              </p:cNvSpPr>
              <p:nvPr/>
            </p:nvSpPr>
            <p:spPr bwMode="auto">
              <a:xfrm>
                <a:off x="4884" y="3476"/>
                <a:ext cx="34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TDP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58" name="Line 88"/>
              <p:cNvSpPr>
                <a:spLocks noChangeShapeType="1"/>
              </p:cNvSpPr>
              <p:nvPr/>
            </p:nvSpPr>
            <p:spPr bwMode="auto">
              <a:xfrm flipH="1">
                <a:off x="4354" y="3602"/>
                <a:ext cx="533" cy="221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59" name="Freeform 89"/>
              <p:cNvSpPr>
                <a:spLocks/>
              </p:cNvSpPr>
              <p:nvPr/>
            </p:nvSpPr>
            <p:spPr bwMode="auto">
              <a:xfrm>
                <a:off x="4275" y="3776"/>
                <a:ext cx="105" cy="91"/>
              </a:xfrm>
              <a:custGeom>
                <a:avLst/>
                <a:gdLst>
                  <a:gd name="T0" fmla="*/ 64 w 105"/>
                  <a:gd name="T1" fmla="*/ 0 h 91"/>
                  <a:gd name="T2" fmla="*/ 0 w 105"/>
                  <a:gd name="T3" fmla="*/ 85 h 91"/>
                  <a:gd name="T4" fmla="*/ 105 w 105"/>
                  <a:gd name="T5" fmla="*/ 91 h 91"/>
                  <a:gd name="T6" fmla="*/ 64 w 105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1">
                    <a:moveTo>
                      <a:pt x="64" y="0"/>
                    </a:moveTo>
                    <a:lnTo>
                      <a:pt x="0" y="85"/>
                    </a:lnTo>
                    <a:lnTo>
                      <a:pt x="105" y="9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60" name="Rectangle 90"/>
              <p:cNvSpPr>
                <a:spLocks noChangeArrowheads="1"/>
              </p:cNvSpPr>
              <p:nvPr/>
            </p:nvSpPr>
            <p:spPr bwMode="auto">
              <a:xfrm>
                <a:off x="1400" y="2905"/>
                <a:ext cx="1052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61" name="Rectangle 91"/>
              <p:cNvSpPr>
                <a:spLocks noChangeArrowheads="1"/>
              </p:cNvSpPr>
              <p:nvPr/>
            </p:nvSpPr>
            <p:spPr bwMode="auto">
              <a:xfrm>
                <a:off x="1487" y="2949"/>
                <a:ext cx="90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63" name="Rectangle 93"/>
              <p:cNvSpPr>
                <a:spLocks noChangeArrowheads="1"/>
              </p:cNvSpPr>
              <p:nvPr/>
            </p:nvSpPr>
            <p:spPr bwMode="auto">
              <a:xfrm>
                <a:off x="2620" y="2905"/>
                <a:ext cx="702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64" name="Rectangle 94"/>
              <p:cNvSpPr>
                <a:spLocks noChangeArrowheads="1"/>
              </p:cNvSpPr>
              <p:nvPr/>
            </p:nvSpPr>
            <p:spPr bwMode="auto">
              <a:xfrm>
                <a:off x="2708" y="2949"/>
                <a:ext cx="469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65" name="Rectangle 95"/>
              <p:cNvSpPr>
                <a:spLocks noChangeArrowheads="1"/>
              </p:cNvSpPr>
              <p:nvPr/>
            </p:nvSpPr>
            <p:spPr bwMode="auto">
              <a:xfrm>
                <a:off x="1726" y="2935"/>
                <a:ext cx="121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CAIXA-DE-MARCHAS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66" name="Rectangle 96"/>
              <p:cNvSpPr>
                <a:spLocks noChangeArrowheads="1"/>
              </p:cNvSpPr>
              <p:nvPr/>
            </p:nvSpPr>
            <p:spPr bwMode="auto">
              <a:xfrm>
                <a:off x="3579" y="2888"/>
                <a:ext cx="702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67" name="Rectangle 97"/>
              <p:cNvSpPr>
                <a:spLocks noChangeArrowheads="1"/>
              </p:cNvSpPr>
              <p:nvPr/>
            </p:nvSpPr>
            <p:spPr bwMode="auto">
              <a:xfrm>
                <a:off x="3666" y="2931"/>
                <a:ext cx="51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8468" name="Rectangle 98"/>
              <p:cNvSpPr>
                <a:spLocks noChangeArrowheads="1"/>
              </p:cNvSpPr>
              <p:nvPr/>
            </p:nvSpPr>
            <p:spPr bwMode="auto">
              <a:xfrm>
                <a:off x="4414" y="2853"/>
                <a:ext cx="1107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sz="1500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ACOPLAMENTO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8488" name="Conector de seta reta 18487"/>
            <p:cNvCxnSpPr/>
            <p:nvPr/>
          </p:nvCxnSpPr>
          <p:spPr bwMode="auto">
            <a:xfrm flipH="1" flipV="1">
              <a:off x="5986463" y="3951290"/>
              <a:ext cx="1174254" cy="37187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92" name="Conector de seta reta 18491"/>
            <p:cNvCxnSpPr/>
            <p:nvPr/>
          </p:nvCxnSpPr>
          <p:spPr bwMode="auto">
            <a:xfrm flipV="1">
              <a:off x="3174504" y="4079876"/>
              <a:ext cx="718046" cy="48656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97" name="Conector de seta reta 18496"/>
            <p:cNvCxnSpPr>
              <a:stCxn id="18465" idx="2"/>
            </p:cNvCxnSpPr>
            <p:nvPr/>
          </p:nvCxnSpPr>
          <p:spPr bwMode="auto">
            <a:xfrm>
              <a:off x="3386435" y="4889501"/>
              <a:ext cx="453231" cy="52228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01" name="Conector de seta reta 18500"/>
            <p:cNvCxnSpPr/>
            <p:nvPr/>
          </p:nvCxnSpPr>
          <p:spPr bwMode="auto">
            <a:xfrm flipH="1">
              <a:off x="4857255" y="4774407"/>
              <a:ext cx="1776413" cy="63738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/>
          </p:nvPr>
        </p:nvSpPr>
        <p:spPr>
          <a:xfrm>
            <a:off x="671513" y="1906588"/>
            <a:ext cx="7808912" cy="4446587"/>
          </a:xfrm>
          <a:ln/>
        </p:spPr>
        <p:txBody>
          <a:bodyPr lIns="90000" tIns="45000" rIns="90000" bIns="45000" anchor="t"/>
          <a:lstStyle/>
          <a:p>
            <a:pPr marL="430213" indent="-323850" algn="l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sz="2600">
                <a:solidFill>
                  <a:srgbClr val="000000"/>
                </a:solidFill>
              </a:rPr>
              <a:t>TDP de 540 rpm</a:t>
            </a:r>
          </a:p>
          <a:p>
            <a:pPr marL="430213" indent="-323850" algn="l">
              <a:lnSpc>
                <a:spcPct val="100000"/>
              </a:lnSpc>
              <a:buClr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sz="2600" b="0">
                <a:solidFill>
                  <a:srgbClr val="000000"/>
                </a:solidFill>
              </a:rPr>
              <a:t>Velocidade angular: 540  10 rpm sentido horário</a:t>
            </a:r>
          </a:p>
          <a:p>
            <a:pPr marL="430213" indent="-323850" algn="l">
              <a:lnSpc>
                <a:spcPct val="100000"/>
              </a:lnSpc>
              <a:buClr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sz="2600" b="0">
                <a:solidFill>
                  <a:srgbClr val="000000"/>
                </a:solidFill>
              </a:rPr>
              <a:t>Altura do solo: 575 mm + 100 mm  – 75 mm</a:t>
            </a:r>
          </a:p>
          <a:p>
            <a:pPr marL="430213" indent="-323850" algn="l">
              <a:lnSpc>
                <a:spcPct val="100000"/>
              </a:lnSpc>
              <a:buClr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sz="2600" b="0">
                <a:solidFill>
                  <a:srgbClr val="000000"/>
                </a:solidFill>
              </a:rPr>
              <a:t>Diâmetro: 35 mm para eixo entalhado de 6 estrias</a:t>
            </a:r>
          </a:p>
          <a:p>
            <a:pPr marL="430213" indent="-323850" algn="l">
              <a:lnSpc>
                <a:spcPct val="100000"/>
              </a:lnSpc>
              <a:buClr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sz="2600" b="0">
                <a:solidFill>
                  <a:srgbClr val="000000"/>
                </a:solidFill>
              </a:rPr>
              <a:t>               44 mm para eixo de 27 estrias</a:t>
            </a:r>
          </a:p>
          <a:p>
            <a:pPr marL="430213" indent="-323850" algn="l">
              <a:lnSpc>
                <a:spcPct val="100000"/>
              </a:lnSpc>
              <a:buClr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pt-BR" sz="2600" b="0">
              <a:solidFill>
                <a:srgbClr val="000000"/>
              </a:solidFill>
            </a:endParaRPr>
          </a:p>
          <a:p>
            <a:pPr marL="430213" indent="-323850" algn="l">
              <a:lnSpc>
                <a:spcPct val="100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sz="2600">
                <a:solidFill>
                  <a:srgbClr val="000000"/>
                </a:solidFill>
              </a:rPr>
              <a:t>TDP de 1000 rpm</a:t>
            </a:r>
          </a:p>
          <a:p>
            <a:pPr marL="430213" indent="-323850" algn="l">
              <a:lnSpc>
                <a:spcPct val="100000"/>
              </a:lnSpc>
              <a:buClr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sz="2600" b="0">
                <a:solidFill>
                  <a:srgbClr val="000000"/>
                </a:solidFill>
              </a:rPr>
              <a:t>Velocidade angular: 1000  25 rpm sentido horário</a:t>
            </a:r>
          </a:p>
          <a:p>
            <a:pPr marL="430213" indent="-323850" algn="l">
              <a:lnSpc>
                <a:spcPct val="100000"/>
              </a:lnSpc>
              <a:buClr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sz="2600" b="0">
                <a:solidFill>
                  <a:srgbClr val="000000"/>
                </a:solidFill>
              </a:rPr>
              <a:t>Altura do solo: 710 mm  25 mm</a:t>
            </a:r>
          </a:p>
          <a:p>
            <a:pPr marL="430213" indent="-323850" algn="l">
              <a:lnSpc>
                <a:spcPct val="100000"/>
              </a:lnSpc>
              <a:buClr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sz="2600" b="0">
                <a:solidFill>
                  <a:srgbClr val="000000"/>
                </a:solidFill>
              </a:rPr>
              <a:t>Diâmetro: 35 mm para eixo entalhado de 27 estrias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71513" y="503238"/>
            <a:ext cx="7808912" cy="1144587"/>
          </a:xfrm>
          <a:ln/>
        </p:spPr>
        <p:txBody>
          <a:bodyPr tIns="29160" anchor="ctr"/>
          <a:lstStyle/>
          <a:p>
            <a:pPr marL="0" indent="0"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300" b="1">
                <a:solidFill>
                  <a:srgbClr val="333333"/>
                </a:solidFill>
              </a:rPr>
              <a:t>Padronizações da TDP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lIns="90000" tIns="45000" rIns="90000" bIns="45000" anchor="t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Eficiência do mecanismo de transmissão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513" y="1906588"/>
            <a:ext cx="7808912" cy="4319587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Pr=Tm . Nm . </a:t>
            </a:r>
            <a:r>
              <a:rPr lang="pt-BR" b="1"/>
              <a:t>Et</a:t>
            </a:r>
            <a:r>
              <a:rPr lang="pt-BR"/>
              <a:t> = Tr . Nr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Em que,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Pm = potência no motor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Tm = torque no motor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Nm = rotação no motor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Et = eficiência do mecanismo de transmissão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Tr = torque exigido pelos rodados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Nr = rotação dos rodados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Potência na barra de tração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513" y="1906588"/>
            <a:ext cx="7808912" cy="4319587"/>
          </a:xfrm>
          <a:ln/>
        </p:spPr>
        <p:txBody>
          <a:bodyPr/>
          <a:lstStyle/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/>
              <a:t>Potência disponível para realizar trabalhos agrícolas. É o produto da força de tração pela velocidade de deslocamento do trator.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028825" y="3530600"/>
          <a:ext cx="506412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r:id="rId4" imgW="5089680" imgH="1893600" progId="">
                  <p:embed/>
                </p:oleObj>
              </mc:Choice>
              <mc:Fallback>
                <p:oleObj r:id="rId4" imgW="5089680" imgH="18936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3530600"/>
                        <a:ext cx="5064125" cy="18859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Sistema de transmissão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513" y="1906588"/>
            <a:ext cx="7808912" cy="4319587"/>
          </a:xfrm>
          <a:ln/>
        </p:spPr>
        <p:txBody>
          <a:bodyPr tIns="77760"/>
          <a:lstStyle/>
          <a:p>
            <a:pPr marL="430213" indent="-323850" hangingPunct="1">
              <a:lnSpc>
                <a:spcPct val="78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sz="2800">
                <a:latin typeface="Tahoma" pitchFamily="32" charset="0"/>
              </a:rPr>
              <a:t>Mecanismos responsáveis pela recepção, transformação e transmissão da potência do motor até os locais de sua utilização nos tratores.</a:t>
            </a:r>
          </a:p>
          <a:p>
            <a:pPr marL="430213" indent="-323850" hangingPunct="1">
              <a:lnSpc>
                <a:spcPct val="78000"/>
              </a:lnSpc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sz="2800">
                <a:latin typeface="Tahoma" pitchFamily="32" charset="0"/>
              </a:rPr>
              <a:t> </a:t>
            </a:r>
          </a:p>
          <a:p>
            <a:pPr marL="430213" indent="-323850" hangingPunct="1">
              <a:lnSpc>
                <a:spcPct val="78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sz="2800">
                <a:latin typeface="Tahoma" pitchFamily="32" charset="0"/>
              </a:rPr>
              <a:t>Nos tratores agrícolas os locais de utilização de potência são: </a:t>
            </a:r>
            <a:r>
              <a:rPr lang="pt-BR" sz="2800" b="1">
                <a:latin typeface="Tahoma" pitchFamily="32" charset="0"/>
              </a:rPr>
              <a:t>tomada de potência, sistema hidráulico do engate de três pontos e barra de tração</a:t>
            </a:r>
            <a:r>
              <a:rPr lang="pt-BR" sz="2800">
                <a:latin typeface="Tahoma" pitchFamily="32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/>
          </p:nvPr>
        </p:nvSpPr>
        <p:spPr>
          <a:xfrm>
            <a:off x="671513" y="1906588"/>
            <a:ext cx="7808912" cy="4319587"/>
          </a:xfrm>
          <a:ln/>
        </p:spPr>
        <p:txBody>
          <a:bodyPr tIns="23040" anchor="t"/>
          <a:lstStyle/>
          <a:p>
            <a:pPr marL="430213" indent="-323850" algn="l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sz="2600" b="0">
                <a:solidFill>
                  <a:srgbClr val="000000"/>
                </a:solidFill>
              </a:rPr>
              <a:t>Depende de características do rodados e do solo.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397250" y="2492375"/>
            <a:ext cx="2254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Tw Cen MT" charset="0"/>
              </a:rPr>
              <a:t>Pb  = Pr . Er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73100" y="3636963"/>
            <a:ext cx="8220075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  <a:latin typeface="Tw Cen MT" charset="0"/>
              </a:rPr>
              <a:t>Pb = potência na barra de tração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  <a:latin typeface="Tw Cen MT" charset="0"/>
              </a:rPr>
              <a:t>Pr = potência nos rodados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  <a:latin typeface="Tw Cen MT" charset="0"/>
              </a:rPr>
              <a:t>Er = eficiência de tração dos rodados (tractive power efficiency)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230563" y="2981325"/>
            <a:ext cx="2924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  <a:latin typeface="Tw Cen MT" charset="0"/>
              </a:rPr>
              <a:t>Pb  = Pm . Et . Er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987675" y="4859338"/>
            <a:ext cx="26638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>
                <a:solidFill>
                  <a:srgbClr val="000000"/>
                </a:solidFill>
                <a:latin typeface="Tw Cen MT" charset="0"/>
              </a:rPr>
              <a:t>   Et . Er = nt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547813" y="5392738"/>
            <a:ext cx="59769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rgbClr val="000000"/>
                </a:solidFill>
                <a:latin typeface="Tw Cen MT" charset="0"/>
              </a:rPr>
              <a:t>nt = rendimento de tração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>
                <a:solidFill>
                  <a:srgbClr val="000000"/>
                </a:solidFill>
                <a:latin typeface="Tw Cen MT" charset="0"/>
              </a:rPr>
              <a:t>   Pb = nt . Pm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title" idx="1"/>
          </p:nvPr>
        </p:nvSpPr>
        <p:spPr>
          <a:xfrm>
            <a:off x="671513" y="503238"/>
            <a:ext cx="7808912" cy="1144587"/>
          </a:xfrm>
          <a:ln/>
        </p:spPr>
        <p:txBody>
          <a:bodyPr tIns="29160" anchor="ctr"/>
          <a:lstStyle/>
          <a:p>
            <a:pPr marL="0" indent="0"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300" b="1">
                <a:solidFill>
                  <a:srgbClr val="333333"/>
                </a:solidFill>
              </a:rPr>
              <a:t>Eficiência de tração dos rodados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/>
          </p:nvPr>
        </p:nvSpPr>
        <p:spPr>
          <a:xfrm>
            <a:off x="671513" y="1906588"/>
            <a:ext cx="7808912" cy="4319587"/>
          </a:xfrm>
          <a:ln/>
        </p:spPr>
        <p:txBody>
          <a:bodyPr lIns="90000" tIns="45000" rIns="90000" bIns="45000" anchor="t"/>
          <a:lstStyle/>
          <a:p>
            <a:pPr marL="315913" indent="-315913" algn="l">
              <a:lnSpc>
                <a:spcPct val="90000"/>
              </a:lnSpc>
              <a:spcBef>
                <a:spcPts val="700"/>
              </a:spcBef>
              <a:buSzPct val="72000"/>
              <a:buFont typeface="Times New Roman" pitchFamily="16" charset="0"/>
              <a:buBlip>
                <a:blip r:embed="rId2"/>
              </a:buBlip>
              <a:tabLst>
                <a:tab pos="315913" algn="l"/>
                <a:tab pos="420688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62575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</a:tabLst>
            </a:pPr>
            <a:r>
              <a:rPr lang="pt-BR" sz="2600" b="0">
                <a:solidFill>
                  <a:srgbClr val="000000"/>
                </a:solidFill>
              </a:rPr>
              <a:t>A circunferência de rolamento é a distância percorrida em uma volta pelo pneu de um trator agrícola (CORRÊA, et al., 1999).</a:t>
            </a:r>
          </a:p>
          <a:p>
            <a:pPr marL="315913" indent="-315913" algn="l">
              <a:lnSpc>
                <a:spcPct val="90000"/>
              </a:lnSpc>
              <a:spcBef>
                <a:spcPts val="700"/>
              </a:spcBef>
              <a:buSzPct val="72000"/>
              <a:buFont typeface="Times New Roman" pitchFamily="16" charset="0"/>
              <a:buBlip>
                <a:blip r:embed="rId2"/>
              </a:buBlip>
              <a:tabLst>
                <a:tab pos="315913" algn="l"/>
                <a:tab pos="420688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62575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</a:tabLst>
            </a:pPr>
            <a:r>
              <a:rPr lang="pt-BR" sz="2600" b="0">
                <a:solidFill>
                  <a:srgbClr val="000000"/>
                </a:solidFill>
              </a:rPr>
              <a:t>Importante em projetos de tratores com tração dianteira auxiliar (TDA).</a:t>
            </a:r>
          </a:p>
          <a:p>
            <a:pPr marL="315913" indent="-315913" algn="l">
              <a:lnSpc>
                <a:spcPct val="90000"/>
              </a:lnSpc>
              <a:spcBef>
                <a:spcPts val="700"/>
              </a:spcBef>
              <a:buSzPct val="72000"/>
              <a:buFont typeface="Times New Roman" pitchFamily="16" charset="0"/>
              <a:buBlip>
                <a:blip r:embed="rId2"/>
              </a:buBlip>
              <a:tabLst>
                <a:tab pos="315913" algn="l"/>
                <a:tab pos="420688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62575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</a:tabLst>
            </a:pPr>
            <a:r>
              <a:rPr lang="pt-BR" sz="2600" b="0">
                <a:solidFill>
                  <a:srgbClr val="000000"/>
                </a:solidFill>
              </a:rPr>
              <a:t>Adequação das dimensões dos pneus dianteiros e traseiros. </a:t>
            </a:r>
          </a:p>
          <a:p>
            <a:pPr marL="315913" indent="-315913" algn="l">
              <a:lnSpc>
                <a:spcPct val="90000"/>
              </a:lnSpc>
              <a:spcBef>
                <a:spcPts val="700"/>
              </a:spcBef>
              <a:buSzPct val="72000"/>
              <a:buFont typeface="Times New Roman" pitchFamily="16" charset="0"/>
              <a:buBlip>
                <a:blip r:embed="rId2"/>
              </a:buBlip>
              <a:tabLst>
                <a:tab pos="315913" algn="l"/>
                <a:tab pos="420688" algn="l"/>
                <a:tab pos="869950" algn="l"/>
                <a:tab pos="1319213" algn="l"/>
                <a:tab pos="1768475" algn="l"/>
                <a:tab pos="2217738" algn="l"/>
                <a:tab pos="2667000" algn="l"/>
                <a:tab pos="3116263" algn="l"/>
                <a:tab pos="3565525" algn="l"/>
                <a:tab pos="4014788" algn="l"/>
                <a:tab pos="4464050" algn="l"/>
                <a:tab pos="4913313" algn="l"/>
                <a:tab pos="5362575" algn="l"/>
                <a:tab pos="5811838" algn="l"/>
                <a:tab pos="6261100" algn="l"/>
                <a:tab pos="6710363" algn="l"/>
                <a:tab pos="7159625" algn="l"/>
                <a:tab pos="7608888" algn="l"/>
                <a:tab pos="8058150" algn="l"/>
                <a:tab pos="8507413" algn="l"/>
                <a:tab pos="8956675" algn="l"/>
              </a:tabLst>
            </a:pPr>
            <a:r>
              <a:rPr lang="pt-BR" sz="2600" b="0">
                <a:solidFill>
                  <a:srgbClr val="000000"/>
                </a:solidFill>
              </a:rPr>
              <a:t>Em tratores TDA os pneus dianteiros são menores que os traseiros.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671513" y="503238"/>
            <a:ext cx="7808912" cy="1144587"/>
          </a:xfrm>
          <a:ln/>
        </p:spPr>
        <p:txBody>
          <a:bodyPr tIns="29160" anchor="ctr"/>
          <a:lstStyle/>
          <a:p>
            <a:pPr marL="0" indent="0"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300" b="1">
                <a:solidFill>
                  <a:srgbClr val="333333"/>
                </a:solidFill>
              </a:rPr>
              <a:t>Determinação da circunferência de rolamento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Método manual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513" y="1906588"/>
            <a:ext cx="7808912" cy="4319587"/>
          </a:xfrm>
          <a:ln/>
        </p:spPr>
        <p:txBody>
          <a:bodyPr/>
          <a:lstStyle/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/>
              <a:t>Deslocar o trator sem tração em superfície de concreto</a:t>
            </a:r>
          </a:p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/>
              <a:t>Fazer um referencial de giz no pneu e na superfície de concreto e contar cinco voltas do pneu</a:t>
            </a:r>
          </a:p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/>
              <a:t>A circunferência de rolamento do pneu é 1/5 da distãncia percorrida pelo pneu em cinco voltas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Bibliografia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513" y="1906588"/>
            <a:ext cx="7808912" cy="4319587"/>
          </a:xfrm>
          <a:ln/>
        </p:spPr>
        <p:txBody>
          <a:bodyPr/>
          <a:lstStyle/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/>
              <a:t>Determinação da circunferência de rolamento de pneus agrícolas utilizando dois métodos: manual e eletrônico. Bragantia, Campinas, 58(1):179-184, 1999.</a:t>
            </a:r>
          </a:p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/>
              <a:t>ILA MARIA CORRÊA; KIYOSHI YANAI; JOSÉ VALDEMAR GONZALEZ MAZIERO; KLÉBER PEREIRA LANÇAS.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2663825" cy="2365375"/>
          </a:xfrm>
          <a:prstGeom prst="rect">
            <a:avLst/>
          </a:prstGeom>
          <a:noFill/>
          <a:ln w="936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81300"/>
            <a:ext cx="2982912" cy="1958975"/>
          </a:xfrm>
          <a:prstGeom prst="rect">
            <a:avLst/>
          </a:prstGeom>
          <a:noFill/>
          <a:ln w="936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2808288" cy="1993900"/>
          </a:xfrm>
          <a:prstGeom prst="rect">
            <a:avLst/>
          </a:prstGeom>
          <a:noFill/>
          <a:ln w="936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24400"/>
            <a:ext cx="3024187" cy="1998663"/>
          </a:xfrm>
          <a:prstGeom prst="rect">
            <a:avLst/>
          </a:prstGeom>
          <a:noFill/>
          <a:ln w="936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Locais de utilização da potência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76263" y="2117725"/>
            <a:ext cx="2638425" cy="2511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1240" rIns="0" bIns="0"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/>
              <a:t>Barra de tração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/>
              <a:t>Grade de arrasto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384550" y="2092325"/>
            <a:ext cx="26384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24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2400"/>
              <a:t>3 pontos + TDP</a:t>
            </a:r>
          </a:p>
          <a:p>
            <a:pPr>
              <a:buClrTx/>
              <a:buFontTx/>
              <a:buNone/>
            </a:pPr>
            <a:r>
              <a:rPr lang="pt-BR" sz="2400"/>
              <a:t>Roçadora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335713" y="2092325"/>
            <a:ext cx="26384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24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2400"/>
              <a:t>3 pontos + TDP</a:t>
            </a:r>
          </a:p>
          <a:p>
            <a:pPr>
              <a:buClrTx/>
              <a:buFontTx/>
              <a:buNone/>
            </a:pPr>
            <a:r>
              <a:rPr lang="pt-BR" sz="2400"/>
              <a:t>Arado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408738" y="5575300"/>
            <a:ext cx="2638425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24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2400"/>
              <a:t>3 pontos + TDP</a:t>
            </a:r>
          </a:p>
          <a:p>
            <a:pPr>
              <a:buClrTx/>
              <a:buFontTx/>
              <a:buNone/>
            </a:pPr>
            <a:r>
              <a:rPr lang="pt-BR" sz="2400"/>
              <a:t>Perfurador de solo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Tipos de mecanismos de transmissão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1513" y="1906588"/>
            <a:ext cx="7808912" cy="4319587"/>
          </a:xfrm>
          <a:ln/>
        </p:spPr>
        <p:txBody>
          <a:bodyPr/>
          <a:lstStyle/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/>
              <a:t>Transmissão mecânica: contato direto de engrenagens</a:t>
            </a:r>
          </a:p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/>
              <a:t>Transmissão hidráulica: realizada por meio de fluxo de óleo</a:t>
            </a:r>
          </a:p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/>
              <a:t>Transmissão hidromecânica: associa componentes das transmissões hidráulicas e mecânicas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Transmissão mecânica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095625" y="4972050"/>
          <a:ext cx="18605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4" imgW="1866600" imgH="780120" progId="">
                  <p:embed/>
                </p:oleObj>
              </mc:Choice>
              <mc:Fallback>
                <p:oleObj r:id="rId4" imgW="1866600" imgH="7801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4972050"/>
                        <a:ext cx="1860550" cy="7762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906588"/>
            <a:ext cx="7808912" cy="4319587"/>
          </a:xfrm>
          <a:ln/>
        </p:spPr>
        <p:txBody>
          <a:bodyPr/>
          <a:lstStyle/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/>
              <a:t>A transmissão mecânica é feita através do contato direto de engrenagens.</a:t>
            </a:r>
          </a:p>
          <a:p>
            <a:pPr marL="430213" indent="-323850"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pt-BR"/>
          </a:p>
          <a:p>
            <a:pPr marL="430213" indent="-323850">
              <a:buClr>
                <a:srgbClr val="0E594D"/>
              </a:buClr>
              <a:buSzPct val="48000"/>
              <a:buFont typeface="Times New Roman" pitchFamily="16" charset="0"/>
              <a:buBlip>
                <a:blip r:embed="rId6"/>
              </a:buBlip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/>
              <a:t>N1=rotação motora;</a:t>
            </a:r>
          </a:p>
          <a:p>
            <a:pPr marL="430213" indent="-323850">
              <a:buClr>
                <a:srgbClr val="0E594D"/>
              </a:buClr>
              <a:buSzPct val="48000"/>
              <a:buFont typeface="Times New Roman" pitchFamily="16" charset="0"/>
              <a:buBlip>
                <a:blip r:embed="rId6"/>
              </a:buBlip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/>
              <a:t>N2=rotação movida;</a:t>
            </a:r>
          </a:p>
          <a:p>
            <a:pPr marL="430213" indent="-323850">
              <a:buClr>
                <a:srgbClr val="0E594D"/>
              </a:buClr>
              <a:buSzPct val="48000"/>
              <a:buFont typeface="Times New Roman" pitchFamily="16" charset="0"/>
              <a:buBlip>
                <a:blip r:embed="rId6"/>
              </a:buBlip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/>
              <a:t>D1=engrenagem motora, dentes;</a:t>
            </a:r>
          </a:p>
          <a:p>
            <a:pPr marL="430213" indent="-323850">
              <a:buClr>
                <a:srgbClr val="0E594D"/>
              </a:buClr>
              <a:buSzPct val="48000"/>
              <a:buFont typeface="Times New Roman" pitchFamily="16" charset="0"/>
              <a:buBlip>
                <a:blip r:embed="rId6"/>
              </a:buBlip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/>
              <a:t>D2= engrenagem movida, dentes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961313" y="2843213"/>
            <a:ext cx="4714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/>
              <a:t>D1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008938" y="3633788"/>
            <a:ext cx="4714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/>
              <a:t>D2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7150100" y="2606675"/>
            <a:ext cx="720725" cy="720725"/>
          </a:xfrm>
          <a:prstGeom prst="sun">
            <a:avLst>
              <a:gd name="adj" fmla="val 25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6894513" y="3325813"/>
            <a:ext cx="1079500" cy="1079500"/>
          </a:xfrm>
          <a:prstGeom prst="sun">
            <a:avLst>
              <a:gd name="adj" fmla="val 25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Componentes do sistema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87350" y="1792288"/>
            <a:ext cx="8655050" cy="752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1240" rIns="0" bIns="0"/>
          <a:lstStyle/>
          <a:p>
            <a:pPr marL="214313" indent="-214313">
              <a:buSzPct val="45000"/>
              <a:buFont typeface="Wingdings" charset="2"/>
              <a:buChar char=""/>
              <a:tabLst>
                <a:tab pos="214313" algn="l"/>
                <a:tab pos="319088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</a:tabLst>
            </a:pPr>
            <a:r>
              <a:rPr lang="pt-BR" sz="2400"/>
              <a:t> O sistema de transmissão é constituído de: embreagem, caixa-de-marchas, diferencial e redução final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471488" y="2808288"/>
            <a:ext cx="8145462" cy="3760787"/>
            <a:chOff x="297" y="1769"/>
            <a:chExt cx="5131" cy="2369"/>
          </a:xfrm>
        </p:grpSpPr>
        <p:sp>
          <p:nvSpPr>
            <p:cNvPr id="8196" name="Freeform 4"/>
            <p:cNvSpPr>
              <a:spLocks noChangeArrowheads="1"/>
            </p:cNvSpPr>
            <p:nvPr/>
          </p:nvSpPr>
          <p:spPr bwMode="auto">
            <a:xfrm>
              <a:off x="297" y="2902"/>
              <a:ext cx="812" cy="324"/>
            </a:xfrm>
            <a:custGeom>
              <a:avLst/>
              <a:gdLst>
                <a:gd name="T0" fmla="*/ 0 w 3591"/>
                <a:gd name="T1" fmla="*/ 0 h 1439"/>
                <a:gd name="T2" fmla="*/ 3590 w 3591"/>
                <a:gd name="T3" fmla="*/ 0 h 1439"/>
                <a:gd name="T4" fmla="*/ 3590 w 3591"/>
                <a:gd name="T5" fmla="*/ 1438 h 1439"/>
                <a:gd name="T6" fmla="*/ 0 w 3591"/>
                <a:gd name="T7" fmla="*/ 1438 h 1439"/>
                <a:gd name="T8" fmla="*/ 0 w 3591"/>
                <a:gd name="T9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" h="1439">
                  <a:moveTo>
                    <a:pt x="0" y="0"/>
                  </a:moveTo>
                  <a:lnTo>
                    <a:pt x="3590" y="0"/>
                  </a:lnTo>
                  <a:lnTo>
                    <a:pt x="3590" y="1438"/>
                  </a:lnTo>
                  <a:lnTo>
                    <a:pt x="0" y="143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7" name="Freeform 5"/>
            <p:cNvSpPr>
              <a:spLocks noChangeArrowheads="1"/>
            </p:cNvSpPr>
            <p:nvPr/>
          </p:nvSpPr>
          <p:spPr bwMode="auto">
            <a:xfrm>
              <a:off x="297" y="2902"/>
              <a:ext cx="812" cy="324"/>
            </a:xfrm>
            <a:custGeom>
              <a:avLst/>
              <a:gdLst>
                <a:gd name="T0" fmla="*/ 0 w 3591"/>
                <a:gd name="T1" fmla="*/ 0 h 1439"/>
                <a:gd name="T2" fmla="*/ 3590 w 3591"/>
                <a:gd name="T3" fmla="*/ 0 h 1439"/>
                <a:gd name="T4" fmla="*/ 3590 w 3591"/>
                <a:gd name="T5" fmla="*/ 1438 h 1439"/>
                <a:gd name="T6" fmla="*/ 0 w 3591"/>
                <a:gd name="T7" fmla="*/ 1438 h 1439"/>
                <a:gd name="T8" fmla="*/ 0 w 3591"/>
                <a:gd name="T9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" h="1439">
                  <a:moveTo>
                    <a:pt x="0" y="0"/>
                  </a:moveTo>
                  <a:lnTo>
                    <a:pt x="3590" y="0"/>
                  </a:lnTo>
                  <a:lnTo>
                    <a:pt x="3590" y="1438"/>
                  </a:lnTo>
                  <a:lnTo>
                    <a:pt x="0" y="143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8" name="Freeform 6"/>
            <p:cNvSpPr>
              <a:spLocks noChangeArrowheads="1"/>
            </p:cNvSpPr>
            <p:nvPr/>
          </p:nvSpPr>
          <p:spPr bwMode="auto">
            <a:xfrm>
              <a:off x="1558" y="2902"/>
              <a:ext cx="813" cy="324"/>
            </a:xfrm>
            <a:custGeom>
              <a:avLst/>
              <a:gdLst>
                <a:gd name="T0" fmla="*/ 0 w 3592"/>
                <a:gd name="T1" fmla="*/ 0 h 1439"/>
                <a:gd name="T2" fmla="*/ 3591 w 3592"/>
                <a:gd name="T3" fmla="*/ 0 h 1439"/>
                <a:gd name="T4" fmla="*/ 3591 w 3592"/>
                <a:gd name="T5" fmla="*/ 1438 h 1439"/>
                <a:gd name="T6" fmla="*/ 0 w 3592"/>
                <a:gd name="T7" fmla="*/ 1438 h 1439"/>
                <a:gd name="T8" fmla="*/ 0 w 3592"/>
                <a:gd name="T9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2" h="1439">
                  <a:moveTo>
                    <a:pt x="0" y="0"/>
                  </a:moveTo>
                  <a:lnTo>
                    <a:pt x="3591" y="0"/>
                  </a:lnTo>
                  <a:lnTo>
                    <a:pt x="3591" y="1438"/>
                  </a:lnTo>
                  <a:lnTo>
                    <a:pt x="0" y="1438"/>
                  </a:lnTo>
                  <a:lnTo>
                    <a:pt x="0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9" name="Freeform 7"/>
            <p:cNvSpPr>
              <a:spLocks noChangeArrowheads="1"/>
            </p:cNvSpPr>
            <p:nvPr/>
          </p:nvSpPr>
          <p:spPr bwMode="auto">
            <a:xfrm>
              <a:off x="1558" y="2902"/>
              <a:ext cx="813" cy="324"/>
            </a:xfrm>
            <a:custGeom>
              <a:avLst/>
              <a:gdLst>
                <a:gd name="T0" fmla="*/ 0 w 3592"/>
                <a:gd name="T1" fmla="*/ 0 h 1439"/>
                <a:gd name="T2" fmla="*/ 3591 w 3592"/>
                <a:gd name="T3" fmla="*/ 0 h 1439"/>
                <a:gd name="T4" fmla="*/ 3591 w 3592"/>
                <a:gd name="T5" fmla="*/ 1438 h 1439"/>
                <a:gd name="T6" fmla="*/ 0 w 3592"/>
                <a:gd name="T7" fmla="*/ 1438 h 1439"/>
                <a:gd name="T8" fmla="*/ 0 w 3592"/>
                <a:gd name="T9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2" h="1439">
                  <a:moveTo>
                    <a:pt x="0" y="0"/>
                  </a:moveTo>
                  <a:lnTo>
                    <a:pt x="3591" y="0"/>
                  </a:lnTo>
                  <a:lnTo>
                    <a:pt x="3591" y="1438"/>
                  </a:lnTo>
                  <a:lnTo>
                    <a:pt x="0" y="1438"/>
                  </a:lnTo>
                  <a:lnTo>
                    <a:pt x="0" y="0"/>
                  </a:lnTo>
                </a:path>
              </a:pathLst>
            </a:custGeom>
            <a:solidFill>
              <a:srgbClr val="9966CC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0" name="Freeform 8"/>
            <p:cNvSpPr>
              <a:spLocks noChangeArrowheads="1"/>
            </p:cNvSpPr>
            <p:nvPr/>
          </p:nvSpPr>
          <p:spPr bwMode="auto">
            <a:xfrm>
              <a:off x="2757" y="2902"/>
              <a:ext cx="598" cy="324"/>
            </a:xfrm>
            <a:custGeom>
              <a:avLst/>
              <a:gdLst>
                <a:gd name="T0" fmla="*/ 0 w 2646"/>
                <a:gd name="T1" fmla="*/ 0 h 1439"/>
                <a:gd name="T2" fmla="*/ 2645 w 2646"/>
                <a:gd name="T3" fmla="*/ 0 h 1439"/>
                <a:gd name="T4" fmla="*/ 2645 w 2646"/>
                <a:gd name="T5" fmla="*/ 1438 h 1439"/>
                <a:gd name="T6" fmla="*/ 0 w 2646"/>
                <a:gd name="T7" fmla="*/ 1438 h 1439"/>
                <a:gd name="T8" fmla="*/ 0 w 2646"/>
                <a:gd name="T9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6" h="1439">
                  <a:moveTo>
                    <a:pt x="0" y="0"/>
                  </a:moveTo>
                  <a:lnTo>
                    <a:pt x="2645" y="0"/>
                  </a:lnTo>
                  <a:lnTo>
                    <a:pt x="2645" y="1438"/>
                  </a:lnTo>
                  <a:lnTo>
                    <a:pt x="0" y="1438"/>
                  </a:lnTo>
                  <a:lnTo>
                    <a:pt x="0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1" name="Freeform 9"/>
            <p:cNvSpPr>
              <a:spLocks noChangeArrowheads="1"/>
            </p:cNvSpPr>
            <p:nvPr/>
          </p:nvSpPr>
          <p:spPr bwMode="auto">
            <a:xfrm>
              <a:off x="2757" y="2902"/>
              <a:ext cx="598" cy="324"/>
            </a:xfrm>
            <a:custGeom>
              <a:avLst/>
              <a:gdLst>
                <a:gd name="T0" fmla="*/ 0 w 2646"/>
                <a:gd name="T1" fmla="*/ 0 h 1439"/>
                <a:gd name="T2" fmla="*/ 2645 w 2646"/>
                <a:gd name="T3" fmla="*/ 0 h 1439"/>
                <a:gd name="T4" fmla="*/ 2645 w 2646"/>
                <a:gd name="T5" fmla="*/ 1438 h 1439"/>
                <a:gd name="T6" fmla="*/ 0 w 2646"/>
                <a:gd name="T7" fmla="*/ 1438 h 1439"/>
                <a:gd name="T8" fmla="*/ 0 w 2646"/>
                <a:gd name="T9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6" h="1439">
                  <a:moveTo>
                    <a:pt x="0" y="0"/>
                  </a:moveTo>
                  <a:lnTo>
                    <a:pt x="2645" y="0"/>
                  </a:lnTo>
                  <a:lnTo>
                    <a:pt x="2645" y="1438"/>
                  </a:lnTo>
                  <a:lnTo>
                    <a:pt x="0" y="1438"/>
                  </a:lnTo>
                  <a:lnTo>
                    <a:pt x="0" y="0"/>
                  </a:lnTo>
                </a:path>
              </a:pathLst>
            </a:custGeom>
            <a:solidFill>
              <a:srgbClr val="9966CC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2" name="Freeform 10"/>
            <p:cNvSpPr>
              <a:spLocks noChangeArrowheads="1"/>
            </p:cNvSpPr>
            <p:nvPr/>
          </p:nvSpPr>
          <p:spPr bwMode="auto">
            <a:xfrm>
              <a:off x="2823" y="2388"/>
              <a:ext cx="461" cy="86"/>
            </a:xfrm>
            <a:custGeom>
              <a:avLst/>
              <a:gdLst>
                <a:gd name="T0" fmla="*/ 0 w 2043"/>
                <a:gd name="T1" fmla="*/ 0 h 386"/>
                <a:gd name="T2" fmla="*/ 2042 w 2043"/>
                <a:gd name="T3" fmla="*/ 0 h 386"/>
                <a:gd name="T4" fmla="*/ 2042 w 2043"/>
                <a:gd name="T5" fmla="*/ 385 h 386"/>
                <a:gd name="T6" fmla="*/ 0 w 2043"/>
                <a:gd name="T7" fmla="*/ 385 h 386"/>
                <a:gd name="T8" fmla="*/ 0 w 2043"/>
                <a:gd name="T9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3" h="386">
                  <a:moveTo>
                    <a:pt x="0" y="0"/>
                  </a:moveTo>
                  <a:lnTo>
                    <a:pt x="2042" y="0"/>
                  </a:lnTo>
                  <a:lnTo>
                    <a:pt x="2042" y="385"/>
                  </a:lnTo>
                  <a:lnTo>
                    <a:pt x="0" y="385"/>
                  </a:lnTo>
                  <a:lnTo>
                    <a:pt x="0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3" name="Freeform 11"/>
            <p:cNvSpPr>
              <a:spLocks noChangeArrowheads="1"/>
            </p:cNvSpPr>
            <p:nvPr/>
          </p:nvSpPr>
          <p:spPr bwMode="auto">
            <a:xfrm>
              <a:off x="2823" y="2388"/>
              <a:ext cx="461" cy="86"/>
            </a:xfrm>
            <a:custGeom>
              <a:avLst/>
              <a:gdLst>
                <a:gd name="T0" fmla="*/ 0 w 2043"/>
                <a:gd name="T1" fmla="*/ 0 h 386"/>
                <a:gd name="T2" fmla="*/ 2042 w 2043"/>
                <a:gd name="T3" fmla="*/ 0 h 386"/>
                <a:gd name="T4" fmla="*/ 2042 w 2043"/>
                <a:gd name="T5" fmla="*/ 385 h 386"/>
                <a:gd name="T6" fmla="*/ 0 w 2043"/>
                <a:gd name="T7" fmla="*/ 385 h 386"/>
                <a:gd name="T8" fmla="*/ 0 w 2043"/>
                <a:gd name="T9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3" h="386">
                  <a:moveTo>
                    <a:pt x="0" y="0"/>
                  </a:moveTo>
                  <a:lnTo>
                    <a:pt x="2042" y="0"/>
                  </a:lnTo>
                  <a:lnTo>
                    <a:pt x="2042" y="385"/>
                  </a:lnTo>
                  <a:lnTo>
                    <a:pt x="0" y="385"/>
                  </a:lnTo>
                  <a:lnTo>
                    <a:pt x="0" y="0"/>
                  </a:lnTo>
                </a:path>
              </a:pathLst>
            </a:custGeom>
            <a:solidFill>
              <a:srgbClr val="9966CC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4" name="Freeform 12"/>
            <p:cNvSpPr>
              <a:spLocks noChangeArrowheads="1"/>
            </p:cNvSpPr>
            <p:nvPr/>
          </p:nvSpPr>
          <p:spPr bwMode="auto">
            <a:xfrm>
              <a:off x="2636" y="2062"/>
              <a:ext cx="784" cy="148"/>
            </a:xfrm>
            <a:custGeom>
              <a:avLst/>
              <a:gdLst>
                <a:gd name="T0" fmla="*/ 0 w 3468"/>
                <a:gd name="T1" fmla="*/ 0 h 660"/>
                <a:gd name="T2" fmla="*/ 3467 w 3468"/>
                <a:gd name="T3" fmla="*/ 0 h 660"/>
                <a:gd name="T4" fmla="*/ 3467 w 3468"/>
                <a:gd name="T5" fmla="*/ 659 h 660"/>
                <a:gd name="T6" fmla="*/ 0 w 3468"/>
                <a:gd name="T7" fmla="*/ 659 h 660"/>
                <a:gd name="T8" fmla="*/ 0 w 3468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8" h="660">
                  <a:moveTo>
                    <a:pt x="0" y="0"/>
                  </a:moveTo>
                  <a:lnTo>
                    <a:pt x="3467" y="0"/>
                  </a:lnTo>
                  <a:lnTo>
                    <a:pt x="3467" y="659"/>
                  </a:lnTo>
                  <a:lnTo>
                    <a:pt x="0" y="65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5" name="Freeform 13"/>
            <p:cNvSpPr>
              <a:spLocks noChangeArrowheads="1"/>
            </p:cNvSpPr>
            <p:nvPr/>
          </p:nvSpPr>
          <p:spPr bwMode="auto">
            <a:xfrm>
              <a:off x="2636" y="3965"/>
              <a:ext cx="784" cy="151"/>
            </a:xfrm>
            <a:custGeom>
              <a:avLst/>
              <a:gdLst>
                <a:gd name="T0" fmla="*/ 0 w 3468"/>
                <a:gd name="T1" fmla="*/ 0 h 673"/>
                <a:gd name="T2" fmla="*/ 3467 w 3468"/>
                <a:gd name="T3" fmla="*/ 0 h 673"/>
                <a:gd name="T4" fmla="*/ 3467 w 3468"/>
                <a:gd name="T5" fmla="*/ 672 h 673"/>
                <a:gd name="T6" fmla="*/ 0 w 3468"/>
                <a:gd name="T7" fmla="*/ 672 h 673"/>
                <a:gd name="T8" fmla="*/ 0 w 3468"/>
                <a:gd name="T9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8" h="673">
                  <a:moveTo>
                    <a:pt x="0" y="0"/>
                  </a:moveTo>
                  <a:lnTo>
                    <a:pt x="3467" y="0"/>
                  </a:lnTo>
                  <a:lnTo>
                    <a:pt x="3467" y="672"/>
                  </a:lnTo>
                  <a:lnTo>
                    <a:pt x="0" y="67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6" name="Freeform 14"/>
            <p:cNvSpPr>
              <a:spLocks noChangeArrowheads="1"/>
            </p:cNvSpPr>
            <p:nvPr/>
          </p:nvSpPr>
          <p:spPr bwMode="auto">
            <a:xfrm>
              <a:off x="2823" y="3660"/>
              <a:ext cx="461" cy="88"/>
            </a:xfrm>
            <a:custGeom>
              <a:avLst/>
              <a:gdLst>
                <a:gd name="T0" fmla="*/ 0 w 2043"/>
                <a:gd name="T1" fmla="*/ 0 h 399"/>
                <a:gd name="T2" fmla="*/ 2042 w 2043"/>
                <a:gd name="T3" fmla="*/ 0 h 399"/>
                <a:gd name="T4" fmla="*/ 2042 w 2043"/>
                <a:gd name="T5" fmla="*/ 398 h 399"/>
                <a:gd name="T6" fmla="*/ 0 w 2043"/>
                <a:gd name="T7" fmla="*/ 398 h 399"/>
                <a:gd name="T8" fmla="*/ 0 w 2043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3" h="399">
                  <a:moveTo>
                    <a:pt x="0" y="0"/>
                  </a:moveTo>
                  <a:lnTo>
                    <a:pt x="2042" y="0"/>
                  </a:lnTo>
                  <a:lnTo>
                    <a:pt x="2042" y="398"/>
                  </a:lnTo>
                  <a:lnTo>
                    <a:pt x="0" y="398"/>
                  </a:lnTo>
                  <a:lnTo>
                    <a:pt x="0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7" name="Freeform 15"/>
            <p:cNvSpPr>
              <a:spLocks noChangeArrowheads="1"/>
            </p:cNvSpPr>
            <p:nvPr/>
          </p:nvSpPr>
          <p:spPr bwMode="auto">
            <a:xfrm>
              <a:off x="2823" y="3660"/>
              <a:ext cx="461" cy="88"/>
            </a:xfrm>
            <a:custGeom>
              <a:avLst/>
              <a:gdLst>
                <a:gd name="T0" fmla="*/ 0 w 2043"/>
                <a:gd name="T1" fmla="*/ 0 h 399"/>
                <a:gd name="T2" fmla="*/ 2042 w 2043"/>
                <a:gd name="T3" fmla="*/ 0 h 399"/>
                <a:gd name="T4" fmla="*/ 2042 w 2043"/>
                <a:gd name="T5" fmla="*/ 398 h 399"/>
                <a:gd name="T6" fmla="*/ 0 w 2043"/>
                <a:gd name="T7" fmla="*/ 398 h 399"/>
                <a:gd name="T8" fmla="*/ 0 w 2043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3" h="399">
                  <a:moveTo>
                    <a:pt x="0" y="0"/>
                  </a:moveTo>
                  <a:lnTo>
                    <a:pt x="2042" y="0"/>
                  </a:lnTo>
                  <a:lnTo>
                    <a:pt x="2042" y="398"/>
                  </a:lnTo>
                  <a:lnTo>
                    <a:pt x="0" y="398"/>
                  </a:lnTo>
                  <a:lnTo>
                    <a:pt x="0" y="0"/>
                  </a:lnTo>
                </a:path>
              </a:pathLst>
            </a:custGeom>
            <a:solidFill>
              <a:srgbClr val="9966CC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8" name="Freeform 16"/>
            <p:cNvSpPr>
              <a:spLocks noChangeArrowheads="1"/>
            </p:cNvSpPr>
            <p:nvPr/>
          </p:nvSpPr>
          <p:spPr bwMode="auto">
            <a:xfrm>
              <a:off x="1447" y="2920"/>
              <a:ext cx="107" cy="285"/>
            </a:xfrm>
            <a:custGeom>
              <a:avLst/>
              <a:gdLst>
                <a:gd name="T0" fmla="*/ 0 w 480"/>
                <a:gd name="T1" fmla="*/ 0 h 1264"/>
                <a:gd name="T2" fmla="*/ 479 w 480"/>
                <a:gd name="T3" fmla="*/ 0 h 1264"/>
                <a:gd name="T4" fmla="*/ 479 w 480"/>
                <a:gd name="T5" fmla="*/ 1263 h 1264"/>
                <a:gd name="T6" fmla="*/ 0 w 480"/>
                <a:gd name="T7" fmla="*/ 1263 h 1264"/>
                <a:gd name="T8" fmla="*/ 0 w 480"/>
                <a:gd name="T9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264">
                  <a:moveTo>
                    <a:pt x="0" y="0"/>
                  </a:moveTo>
                  <a:lnTo>
                    <a:pt x="479" y="0"/>
                  </a:lnTo>
                  <a:lnTo>
                    <a:pt x="479" y="1263"/>
                  </a:lnTo>
                  <a:lnTo>
                    <a:pt x="0" y="1263"/>
                  </a:lnTo>
                  <a:lnTo>
                    <a:pt x="0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9" name="Freeform 17"/>
            <p:cNvSpPr>
              <a:spLocks noChangeArrowheads="1"/>
            </p:cNvSpPr>
            <p:nvPr/>
          </p:nvSpPr>
          <p:spPr bwMode="auto">
            <a:xfrm>
              <a:off x="1447" y="2920"/>
              <a:ext cx="107" cy="285"/>
            </a:xfrm>
            <a:custGeom>
              <a:avLst/>
              <a:gdLst>
                <a:gd name="T0" fmla="*/ 0 w 480"/>
                <a:gd name="T1" fmla="*/ 0 h 1264"/>
                <a:gd name="T2" fmla="*/ 479 w 480"/>
                <a:gd name="T3" fmla="*/ 0 h 1264"/>
                <a:gd name="T4" fmla="*/ 479 w 480"/>
                <a:gd name="T5" fmla="*/ 1263 h 1264"/>
                <a:gd name="T6" fmla="*/ 0 w 480"/>
                <a:gd name="T7" fmla="*/ 1263 h 1264"/>
                <a:gd name="T8" fmla="*/ 0 w 480"/>
                <a:gd name="T9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264">
                  <a:moveTo>
                    <a:pt x="0" y="0"/>
                  </a:moveTo>
                  <a:lnTo>
                    <a:pt x="479" y="0"/>
                  </a:lnTo>
                  <a:lnTo>
                    <a:pt x="479" y="1263"/>
                  </a:lnTo>
                  <a:lnTo>
                    <a:pt x="0" y="1263"/>
                  </a:lnTo>
                  <a:lnTo>
                    <a:pt x="0" y="0"/>
                  </a:lnTo>
                </a:path>
              </a:pathLst>
            </a:custGeom>
            <a:solidFill>
              <a:srgbClr val="9966CC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 flipV="1">
              <a:off x="3053" y="2533"/>
              <a:ext cx="0" cy="36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11" name="Freeform 19"/>
            <p:cNvSpPr>
              <a:spLocks noChangeArrowheads="1"/>
            </p:cNvSpPr>
            <p:nvPr/>
          </p:nvSpPr>
          <p:spPr bwMode="auto">
            <a:xfrm>
              <a:off x="3018" y="2476"/>
              <a:ext cx="66" cy="60"/>
            </a:xfrm>
            <a:custGeom>
              <a:avLst/>
              <a:gdLst>
                <a:gd name="T0" fmla="*/ 151 w 302"/>
                <a:gd name="T1" fmla="*/ 0 h 274"/>
                <a:gd name="T2" fmla="*/ 0 w 302"/>
                <a:gd name="T3" fmla="*/ 273 h 274"/>
                <a:gd name="T4" fmla="*/ 151 w 302"/>
                <a:gd name="T5" fmla="*/ 0 h 274"/>
                <a:gd name="T6" fmla="*/ 301 w 302"/>
                <a:gd name="T7" fmla="*/ 273 h 274"/>
                <a:gd name="T8" fmla="*/ 0 w 302"/>
                <a:gd name="T9" fmla="*/ 273 h 274"/>
                <a:gd name="T10" fmla="*/ 151 w 302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74">
                  <a:moveTo>
                    <a:pt x="151" y="0"/>
                  </a:moveTo>
                  <a:lnTo>
                    <a:pt x="0" y="273"/>
                  </a:lnTo>
                  <a:lnTo>
                    <a:pt x="151" y="0"/>
                  </a:lnTo>
                  <a:lnTo>
                    <a:pt x="301" y="273"/>
                  </a:lnTo>
                  <a:lnTo>
                    <a:pt x="0" y="273"/>
                  </a:lnTo>
                  <a:lnTo>
                    <a:pt x="15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12" name="Freeform 20"/>
            <p:cNvSpPr>
              <a:spLocks noChangeArrowheads="1"/>
            </p:cNvSpPr>
            <p:nvPr/>
          </p:nvSpPr>
          <p:spPr bwMode="auto">
            <a:xfrm>
              <a:off x="3018" y="3905"/>
              <a:ext cx="66" cy="61"/>
            </a:xfrm>
            <a:custGeom>
              <a:avLst/>
              <a:gdLst>
                <a:gd name="T0" fmla="*/ 151 w 302"/>
                <a:gd name="T1" fmla="*/ 275 h 276"/>
                <a:gd name="T2" fmla="*/ 0 w 302"/>
                <a:gd name="T3" fmla="*/ 0 h 276"/>
                <a:gd name="T4" fmla="*/ 151 w 302"/>
                <a:gd name="T5" fmla="*/ 275 h 276"/>
                <a:gd name="T6" fmla="*/ 301 w 302"/>
                <a:gd name="T7" fmla="*/ 0 h 276"/>
                <a:gd name="T8" fmla="*/ 0 w 302"/>
                <a:gd name="T9" fmla="*/ 0 h 276"/>
                <a:gd name="T10" fmla="*/ 151 w 302"/>
                <a:gd name="T11" fmla="*/ 2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76">
                  <a:moveTo>
                    <a:pt x="151" y="275"/>
                  </a:moveTo>
                  <a:lnTo>
                    <a:pt x="0" y="0"/>
                  </a:lnTo>
                  <a:lnTo>
                    <a:pt x="151" y="275"/>
                  </a:lnTo>
                  <a:lnTo>
                    <a:pt x="301" y="0"/>
                  </a:lnTo>
                  <a:lnTo>
                    <a:pt x="0" y="0"/>
                  </a:lnTo>
                  <a:lnTo>
                    <a:pt x="151" y="27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 flipV="1">
              <a:off x="3053" y="3748"/>
              <a:ext cx="0" cy="16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V="1">
              <a:off x="3053" y="2268"/>
              <a:ext cx="0" cy="12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15" name="Freeform 23"/>
            <p:cNvSpPr>
              <a:spLocks noChangeArrowheads="1"/>
            </p:cNvSpPr>
            <p:nvPr/>
          </p:nvSpPr>
          <p:spPr bwMode="auto">
            <a:xfrm>
              <a:off x="3018" y="2214"/>
              <a:ext cx="66" cy="61"/>
            </a:xfrm>
            <a:custGeom>
              <a:avLst/>
              <a:gdLst>
                <a:gd name="T0" fmla="*/ 151 w 302"/>
                <a:gd name="T1" fmla="*/ 0 h 276"/>
                <a:gd name="T2" fmla="*/ 0 w 302"/>
                <a:gd name="T3" fmla="*/ 275 h 276"/>
                <a:gd name="T4" fmla="*/ 151 w 302"/>
                <a:gd name="T5" fmla="*/ 0 h 276"/>
                <a:gd name="T6" fmla="*/ 301 w 302"/>
                <a:gd name="T7" fmla="*/ 275 h 276"/>
                <a:gd name="T8" fmla="*/ 0 w 302"/>
                <a:gd name="T9" fmla="*/ 275 h 276"/>
                <a:gd name="T10" fmla="*/ 151 w 302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76">
                  <a:moveTo>
                    <a:pt x="151" y="0"/>
                  </a:moveTo>
                  <a:lnTo>
                    <a:pt x="0" y="275"/>
                  </a:lnTo>
                  <a:lnTo>
                    <a:pt x="151" y="0"/>
                  </a:lnTo>
                  <a:lnTo>
                    <a:pt x="301" y="275"/>
                  </a:lnTo>
                  <a:lnTo>
                    <a:pt x="0" y="275"/>
                  </a:lnTo>
                  <a:lnTo>
                    <a:pt x="15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16" name="Freeform 24"/>
            <p:cNvSpPr>
              <a:spLocks noChangeArrowheads="1"/>
            </p:cNvSpPr>
            <p:nvPr/>
          </p:nvSpPr>
          <p:spPr bwMode="auto">
            <a:xfrm>
              <a:off x="3018" y="3598"/>
              <a:ext cx="66" cy="60"/>
            </a:xfrm>
            <a:custGeom>
              <a:avLst/>
              <a:gdLst>
                <a:gd name="T0" fmla="*/ 151 w 302"/>
                <a:gd name="T1" fmla="*/ 273 h 274"/>
                <a:gd name="T2" fmla="*/ 0 w 302"/>
                <a:gd name="T3" fmla="*/ 0 h 274"/>
                <a:gd name="T4" fmla="*/ 151 w 302"/>
                <a:gd name="T5" fmla="*/ 273 h 274"/>
                <a:gd name="T6" fmla="*/ 301 w 302"/>
                <a:gd name="T7" fmla="*/ 0 h 274"/>
                <a:gd name="T8" fmla="*/ 0 w 302"/>
                <a:gd name="T9" fmla="*/ 0 h 274"/>
                <a:gd name="T10" fmla="*/ 151 w 302"/>
                <a:gd name="T11" fmla="*/ 27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274">
                  <a:moveTo>
                    <a:pt x="151" y="273"/>
                  </a:moveTo>
                  <a:lnTo>
                    <a:pt x="0" y="0"/>
                  </a:lnTo>
                  <a:lnTo>
                    <a:pt x="151" y="273"/>
                  </a:lnTo>
                  <a:lnTo>
                    <a:pt x="301" y="0"/>
                  </a:lnTo>
                  <a:lnTo>
                    <a:pt x="0" y="0"/>
                  </a:lnTo>
                  <a:lnTo>
                    <a:pt x="151" y="27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 flipV="1">
              <a:off x="3053" y="3233"/>
              <a:ext cx="0" cy="36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1111" y="3073"/>
              <a:ext cx="274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19" name="Freeform 27"/>
            <p:cNvSpPr>
              <a:spLocks noChangeArrowheads="1"/>
            </p:cNvSpPr>
            <p:nvPr/>
          </p:nvSpPr>
          <p:spPr bwMode="auto">
            <a:xfrm>
              <a:off x="1381" y="3038"/>
              <a:ext cx="61" cy="66"/>
            </a:xfrm>
            <a:custGeom>
              <a:avLst/>
              <a:gdLst>
                <a:gd name="T0" fmla="*/ 275 w 276"/>
                <a:gd name="T1" fmla="*/ 152 h 302"/>
                <a:gd name="T2" fmla="*/ 0 w 276"/>
                <a:gd name="T3" fmla="*/ 0 h 302"/>
                <a:gd name="T4" fmla="*/ 275 w 276"/>
                <a:gd name="T5" fmla="*/ 152 h 302"/>
                <a:gd name="T6" fmla="*/ 0 w 276"/>
                <a:gd name="T7" fmla="*/ 301 h 302"/>
                <a:gd name="T8" fmla="*/ 0 w 276"/>
                <a:gd name="T9" fmla="*/ 0 h 302"/>
                <a:gd name="T10" fmla="*/ 275 w 276"/>
                <a:gd name="T11" fmla="*/ 15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302">
                  <a:moveTo>
                    <a:pt x="275" y="152"/>
                  </a:moveTo>
                  <a:lnTo>
                    <a:pt x="0" y="0"/>
                  </a:lnTo>
                  <a:lnTo>
                    <a:pt x="275" y="152"/>
                  </a:lnTo>
                  <a:lnTo>
                    <a:pt x="0" y="301"/>
                  </a:lnTo>
                  <a:lnTo>
                    <a:pt x="0" y="0"/>
                  </a:lnTo>
                  <a:lnTo>
                    <a:pt x="275" y="15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2370" y="3073"/>
              <a:ext cx="336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21" name="Freeform 29"/>
            <p:cNvSpPr>
              <a:spLocks noChangeArrowheads="1"/>
            </p:cNvSpPr>
            <p:nvPr/>
          </p:nvSpPr>
          <p:spPr bwMode="auto">
            <a:xfrm>
              <a:off x="2702" y="3038"/>
              <a:ext cx="60" cy="66"/>
            </a:xfrm>
            <a:custGeom>
              <a:avLst/>
              <a:gdLst>
                <a:gd name="T0" fmla="*/ 273 w 274"/>
                <a:gd name="T1" fmla="*/ 152 h 302"/>
                <a:gd name="T2" fmla="*/ 0 w 274"/>
                <a:gd name="T3" fmla="*/ 0 h 302"/>
                <a:gd name="T4" fmla="*/ 273 w 274"/>
                <a:gd name="T5" fmla="*/ 152 h 302"/>
                <a:gd name="T6" fmla="*/ 0 w 274"/>
                <a:gd name="T7" fmla="*/ 301 h 302"/>
                <a:gd name="T8" fmla="*/ 0 w 274"/>
                <a:gd name="T9" fmla="*/ 0 h 302"/>
                <a:gd name="T10" fmla="*/ 273 w 274"/>
                <a:gd name="T11" fmla="*/ 15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302">
                  <a:moveTo>
                    <a:pt x="273" y="152"/>
                  </a:moveTo>
                  <a:lnTo>
                    <a:pt x="0" y="0"/>
                  </a:lnTo>
                  <a:lnTo>
                    <a:pt x="273" y="152"/>
                  </a:lnTo>
                  <a:lnTo>
                    <a:pt x="0" y="301"/>
                  </a:lnTo>
                  <a:lnTo>
                    <a:pt x="0" y="0"/>
                  </a:lnTo>
                  <a:lnTo>
                    <a:pt x="273" y="15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>
              <a:off x="1308" y="1987"/>
              <a:ext cx="777" cy="77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>
              <a:off x="1048" y="2481"/>
              <a:ext cx="446" cy="41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24" name="Text Box 32"/>
            <p:cNvSpPr txBox="1">
              <a:spLocks noChangeArrowheads="1"/>
            </p:cNvSpPr>
            <p:nvPr/>
          </p:nvSpPr>
          <p:spPr bwMode="auto">
            <a:xfrm>
              <a:off x="599" y="2263"/>
              <a:ext cx="894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/>
                <a:t>Embreagem</a:t>
              </a:r>
            </a:p>
          </p:txBody>
        </p:sp>
        <p:sp>
          <p:nvSpPr>
            <p:cNvPr id="8225" name="Text Box 33"/>
            <p:cNvSpPr txBox="1">
              <a:spLocks noChangeArrowheads="1"/>
            </p:cNvSpPr>
            <p:nvPr/>
          </p:nvSpPr>
          <p:spPr bwMode="auto">
            <a:xfrm>
              <a:off x="804" y="1769"/>
              <a:ext cx="2051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/>
                <a:t>Caixa-de-marchas-1a.redução</a:t>
              </a:r>
            </a:p>
          </p:txBody>
        </p:sp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 flipH="1">
              <a:off x="3329" y="2212"/>
              <a:ext cx="593" cy="58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27" name="Line 35"/>
            <p:cNvSpPr>
              <a:spLocks noChangeShapeType="1"/>
            </p:cNvSpPr>
            <p:nvPr/>
          </p:nvSpPr>
          <p:spPr bwMode="auto">
            <a:xfrm flipH="1">
              <a:off x="3231" y="2749"/>
              <a:ext cx="871" cy="8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28" name="Text Box 36"/>
            <p:cNvSpPr txBox="1">
              <a:spLocks noChangeArrowheads="1"/>
            </p:cNvSpPr>
            <p:nvPr/>
          </p:nvSpPr>
          <p:spPr bwMode="auto">
            <a:xfrm>
              <a:off x="3677" y="1994"/>
              <a:ext cx="155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/>
                <a:t>Diferencial-2a.redução</a:t>
              </a:r>
            </a:p>
          </p:txBody>
        </p:sp>
        <p:sp>
          <p:nvSpPr>
            <p:cNvPr id="8229" name="Text Box 37"/>
            <p:cNvSpPr txBox="1">
              <a:spLocks noChangeArrowheads="1"/>
            </p:cNvSpPr>
            <p:nvPr/>
          </p:nvSpPr>
          <p:spPr bwMode="auto">
            <a:xfrm>
              <a:off x="3673" y="2531"/>
              <a:ext cx="1755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/>
                <a:t>Redução final-3a.redução</a:t>
              </a:r>
            </a:p>
          </p:txBody>
        </p:sp>
        <p:sp>
          <p:nvSpPr>
            <p:cNvPr id="8230" name="Text Box 38"/>
            <p:cNvSpPr txBox="1">
              <a:spLocks noChangeArrowheads="1"/>
            </p:cNvSpPr>
            <p:nvPr/>
          </p:nvSpPr>
          <p:spPr bwMode="auto">
            <a:xfrm>
              <a:off x="2811" y="2016"/>
              <a:ext cx="430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/>
                <a:t>pneu</a:t>
              </a:r>
            </a:p>
          </p:txBody>
        </p:sp>
        <p:sp>
          <p:nvSpPr>
            <p:cNvPr id="8231" name="Text Box 39"/>
            <p:cNvSpPr txBox="1">
              <a:spLocks noChangeArrowheads="1"/>
            </p:cNvSpPr>
            <p:nvPr/>
          </p:nvSpPr>
          <p:spPr bwMode="auto">
            <a:xfrm>
              <a:off x="2802" y="3922"/>
              <a:ext cx="430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/>
                <a:t>pneu</a:t>
              </a:r>
            </a:p>
          </p:txBody>
        </p:sp>
        <p:sp>
          <p:nvSpPr>
            <p:cNvPr id="8232" name="Text Box 40"/>
            <p:cNvSpPr txBox="1">
              <a:spLocks noChangeArrowheads="1"/>
            </p:cNvSpPr>
            <p:nvPr/>
          </p:nvSpPr>
          <p:spPr bwMode="auto">
            <a:xfrm>
              <a:off x="458" y="2967"/>
              <a:ext cx="479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4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cs typeface="DejaVu Sans Condensed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pt-BR"/>
                <a:t>motor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Componentes da embreagem do volante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2444750"/>
            <a:ext cx="30607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1716088"/>
            <a:ext cx="2147887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3919538" y="2746375"/>
            <a:ext cx="236537" cy="250825"/>
          </a:xfrm>
          <a:custGeom>
            <a:avLst/>
            <a:gdLst>
              <a:gd name="T0" fmla="*/ 0 w 655"/>
              <a:gd name="T1" fmla="*/ 26 h 695"/>
              <a:gd name="T2" fmla="*/ 78 w 655"/>
              <a:gd name="T3" fmla="*/ 536 h 695"/>
              <a:gd name="T4" fmla="*/ 563 w 655"/>
              <a:gd name="T5" fmla="*/ 694 h 695"/>
              <a:gd name="T6" fmla="*/ 419 w 655"/>
              <a:gd name="T7" fmla="*/ 523 h 695"/>
              <a:gd name="T8" fmla="*/ 654 w 655"/>
              <a:gd name="T9" fmla="*/ 314 h 695"/>
              <a:gd name="T10" fmla="*/ 405 w 655"/>
              <a:gd name="T11" fmla="*/ 0 h 695"/>
              <a:gd name="T12" fmla="*/ 158 w 655"/>
              <a:gd name="T13" fmla="*/ 210 h 695"/>
              <a:gd name="T14" fmla="*/ 0 w 655"/>
              <a:gd name="T15" fmla="*/ 26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5" h="695">
                <a:moveTo>
                  <a:pt x="0" y="26"/>
                </a:moveTo>
                <a:lnTo>
                  <a:pt x="78" y="536"/>
                </a:lnTo>
                <a:lnTo>
                  <a:pt x="563" y="694"/>
                </a:lnTo>
                <a:lnTo>
                  <a:pt x="419" y="523"/>
                </a:lnTo>
                <a:lnTo>
                  <a:pt x="654" y="314"/>
                </a:lnTo>
                <a:lnTo>
                  <a:pt x="405" y="0"/>
                </a:lnTo>
                <a:lnTo>
                  <a:pt x="158" y="210"/>
                </a:lnTo>
                <a:lnTo>
                  <a:pt x="0" y="2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1" name="Freeform 5"/>
          <p:cNvSpPr>
            <a:spLocks noChangeArrowheads="1"/>
          </p:cNvSpPr>
          <p:nvPr/>
        </p:nvSpPr>
        <p:spPr bwMode="auto">
          <a:xfrm>
            <a:off x="2901950" y="3702050"/>
            <a:ext cx="112713" cy="131763"/>
          </a:xfrm>
          <a:custGeom>
            <a:avLst/>
            <a:gdLst>
              <a:gd name="T0" fmla="*/ 156 w 314"/>
              <a:gd name="T1" fmla="*/ 366 h 367"/>
              <a:gd name="T2" fmla="*/ 313 w 314"/>
              <a:gd name="T3" fmla="*/ 169 h 367"/>
              <a:gd name="T4" fmla="*/ 156 w 314"/>
              <a:gd name="T5" fmla="*/ 0 h 367"/>
              <a:gd name="T6" fmla="*/ 156 w 314"/>
              <a:gd name="T7" fmla="*/ 157 h 367"/>
              <a:gd name="T8" fmla="*/ 0 w 314"/>
              <a:gd name="T9" fmla="*/ 157 h 367"/>
              <a:gd name="T10" fmla="*/ 0 w 314"/>
              <a:gd name="T11" fmla="*/ 222 h 367"/>
              <a:gd name="T12" fmla="*/ 156 w 314"/>
              <a:gd name="T13" fmla="*/ 222 h 367"/>
              <a:gd name="T14" fmla="*/ 156 w 314"/>
              <a:gd name="T15" fmla="*/ 36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4" h="367">
                <a:moveTo>
                  <a:pt x="156" y="366"/>
                </a:moveTo>
                <a:lnTo>
                  <a:pt x="313" y="169"/>
                </a:lnTo>
                <a:lnTo>
                  <a:pt x="156" y="0"/>
                </a:lnTo>
                <a:lnTo>
                  <a:pt x="156" y="157"/>
                </a:lnTo>
                <a:lnTo>
                  <a:pt x="0" y="157"/>
                </a:lnTo>
                <a:lnTo>
                  <a:pt x="0" y="222"/>
                </a:lnTo>
                <a:lnTo>
                  <a:pt x="156" y="222"/>
                </a:lnTo>
                <a:lnTo>
                  <a:pt x="156" y="36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2" name="Freeform 6"/>
          <p:cNvSpPr>
            <a:spLocks noChangeArrowheads="1"/>
          </p:cNvSpPr>
          <p:nvPr/>
        </p:nvSpPr>
        <p:spPr bwMode="auto">
          <a:xfrm>
            <a:off x="2901950" y="3702050"/>
            <a:ext cx="112713" cy="131763"/>
          </a:xfrm>
          <a:custGeom>
            <a:avLst/>
            <a:gdLst>
              <a:gd name="T0" fmla="*/ 156 w 314"/>
              <a:gd name="T1" fmla="*/ 366 h 367"/>
              <a:gd name="T2" fmla="*/ 313 w 314"/>
              <a:gd name="T3" fmla="*/ 169 h 367"/>
              <a:gd name="T4" fmla="*/ 156 w 314"/>
              <a:gd name="T5" fmla="*/ 0 h 367"/>
              <a:gd name="T6" fmla="*/ 156 w 314"/>
              <a:gd name="T7" fmla="*/ 157 h 367"/>
              <a:gd name="T8" fmla="*/ 0 w 314"/>
              <a:gd name="T9" fmla="*/ 157 h 367"/>
              <a:gd name="T10" fmla="*/ 0 w 314"/>
              <a:gd name="T11" fmla="*/ 222 h 367"/>
              <a:gd name="T12" fmla="*/ 156 w 314"/>
              <a:gd name="T13" fmla="*/ 222 h 367"/>
              <a:gd name="T14" fmla="*/ 156 w 314"/>
              <a:gd name="T15" fmla="*/ 36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4" h="367">
                <a:moveTo>
                  <a:pt x="156" y="366"/>
                </a:moveTo>
                <a:lnTo>
                  <a:pt x="313" y="169"/>
                </a:lnTo>
                <a:lnTo>
                  <a:pt x="156" y="0"/>
                </a:lnTo>
                <a:lnTo>
                  <a:pt x="156" y="157"/>
                </a:lnTo>
                <a:lnTo>
                  <a:pt x="0" y="157"/>
                </a:lnTo>
                <a:lnTo>
                  <a:pt x="0" y="222"/>
                </a:lnTo>
                <a:lnTo>
                  <a:pt x="156" y="222"/>
                </a:lnTo>
                <a:lnTo>
                  <a:pt x="156" y="366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3" name="Freeform 7"/>
          <p:cNvSpPr>
            <a:spLocks noChangeArrowheads="1"/>
          </p:cNvSpPr>
          <p:nvPr/>
        </p:nvSpPr>
        <p:spPr bwMode="auto">
          <a:xfrm>
            <a:off x="2901950" y="4957763"/>
            <a:ext cx="112713" cy="131762"/>
          </a:xfrm>
          <a:custGeom>
            <a:avLst/>
            <a:gdLst>
              <a:gd name="T0" fmla="*/ 156 w 314"/>
              <a:gd name="T1" fmla="*/ 366 h 367"/>
              <a:gd name="T2" fmla="*/ 313 w 314"/>
              <a:gd name="T3" fmla="*/ 169 h 367"/>
              <a:gd name="T4" fmla="*/ 156 w 314"/>
              <a:gd name="T5" fmla="*/ 0 h 367"/>
              <a:gd name="T6" fmla="*/ 156 w 314"/>
              <a:gd name="T7" fmla="*/ 142 h 367"/>
              <a:gd name="T8" fmla="*/ 0 w 314"/>
              <a:gd name="T9" fmla="*/ 142 h 367"/>
              <a:gd name="T10" fmla="*/ 0 w 314"/>
              <a:gd name="T11" fmla="*/ 222 h 367"/>
              <a:gd name="T12" fmla="*/ 156 w 314"/>
              <a:gd name="T13" fmla="*/ 222 h 367"/>
              <a:gd name="T14" fmla="*/ 156 w 314"/>
              <a:gd name="T15" fmla="*/ 36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4" h="367">
                <a:moveTo>
                  <a:pt x="156" y="366"/>
                </a:moveTo>
                <a:lnTo>
                  <a:pt x="313" y="169"/>
                </a:lnTo>
                <a:lnTo>
                  <a:pt x="156" y="0"/>
                </a:lnTo>
                <a:lnTo>
                  <a:pt x="156" y="142"/>
                </a:lnTo>
                <a:lnTo>
                  <a:pt x="0" y="142"/>
                </a:lnTo>
                <a:lnTo>
                  <a:pt x="0" y="222"/>
                </a:lnTo>
                <a:lnTo>
                  <a:pt x="156" y="222"/>
                </a:lnTo>
                <a:lnTo>
                  <a:pt x="156" y="36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4" name="Freeform 8"/>
          <p:cNvSpPr>
            <a:spLocks noChangeArrowheads="1"/>
          </p:cNvSpPr>
          <p:nvPr/>
        </p:nvSpPr>
        <p:spPr bwMode="auto">
          <a:xfrm>
            <a:off x="2901950" y="4957763"/>
            <a:ext cx="112713" cy="131762"/>
          </a:xfrm>
          <a:custGeom>
            <a:avLst/>
            <a:gdLst>
              <a:gd name="T0" fmla="*/ 156 w 314"/>
              <a:gd name="T1" fmla="*/ 366 h 367"/>
              <a:gd name="T2" fmla="*/ 313 w 314"/>
              <a:gd name="T3" fmla="*/ 169 h 367"/>
              <a:gd name="T4" fmla="*/ 156 w 314"/>
              <a:gd name="T5" fmla="*/ 0 h 367"/>
              <a:gd name="T6" fmla="*/ 156 w 314"/>
              <a:gd name="T7" fmla="*/ 142 h 367"/>
              <a:gd name="T8" fmla="*/ 0 w 314"/>
              <a:gd name="T9" fmla="*/ 142 h 367"/>
              <a:gd name="T10" fmla="*/ 0 w 314"/>
              <a:gd name="T11" fmla="*/ 222 h 367"/>
              <a:gd name="T12" fmla="*/ 156 w 314"/>
              <a:gd name="T13" fmla="*/ 222 h 367"/>
              <a:gd name="T14" fmla="*/ 156 w 314"/>
              <a:gd name="T15" fmla="*/ 366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4" h="367">
                <a:moveTo>
                  <a:pt x="156" y="366"/>
                </a:moveTo>
                <a:lnTo>
                  <a:pt x="313" y="169"/>
                </a:lnTo>
                <a:lnTo>
                  <a:pt x="156" y="0"/>
                </a:lnTo>
                <a:lnTo>
                  <a:pt x="156" y="142"/>
                </a:lnTo>
                <a:lnTo>
                  <a:pt x="0" y="142"/>
                </a:lnTo>
                <a:lnTo>
                  <a:pt x="0" y="222"/>
                </a:lnTo>
                <a:lnTo>
                  <a:pt x="156" y="222"/>
                </a:lnTo>
                <a:lnTo>
                  <a:pt x="156" y="366"/>
                </a:lnTo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Freeform 9"/>
          <p:cNvSpPr>
            <a:spLocks noChangeArrowheads="1"/>
          </p:cNvSpPr>
          <p:nvPr/>
        </p:nvSpPr>
        <p:spPr bwMode="auto">
          <a:xfrm>
            <a:off x="3265488" y="5014913"/>
            <a:ext cx="107950" cy="93662"/>
          </a:xfrm>
          <a:custGeom>
            <a:avLst/>
            <a:gdLst>
              <a:gd name="T0" fmla="*/ 0 w 301"/>
              <a:gd name="T1" fmla="*/ 0 h 262"/>
              <a:gd name="T2" fmla="*/ 300 w 301"/>
              <a:gd name="T3" fmla="*/ 13 h 262"/>
              <a:gd name="T4" fmla="*/ 0 w 301"/>
              <a:gd name="T5" fmla="*/ 0 h 262"/>
              <a:gd name="T6" fmla="*/ 144 w 301"/>
              <a:gd name="T7" fmla="*/ 261 h 262"/>
              <a:gd name="T8" fmla="*/ 300 w 301"/>
              <a:gd name="T9" fmla="*/ 13 h 262"/>
              <a:gd name="T10" fmla="*/ 0 w 301"/>
              <a:gd name="T11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" h="262">
                <a:moveTo>
                  <a:pt x="0" y="0"/>
                </a:moveTo>
                <a:lnTo>
                  <a:pt x="300" y="13"/>
                </a:lnTo>
                <a:lnTo>
                  <a:pt x="0" y="0"/>
                </a:lnTo>
                <a:lnTo>
                  <a:pt x="144" y="261"/>
                </a:lnTo>
                <a:lnTo>
                  <a:pt x="300" y="13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6" name="Freeform 10"/>
          <p:cNvSpPr>
            <a:spLocks noChangeArrowheads="1"/>
          </p:cNvSpPr>
          <p:nvPr/>
        </p:nvSpPr>
        <p:spPr bwMode="auto">
          <a:xfrm>
            <a:off x="3095625" y="4116388"/>
            <a:ext cx="500063" cy="1101725"/>
          </a:xfrm>
          <a:custGeom>
            <a:avLst/>
            <a:gdLst>
              <a:gd name="T0" fmla="*/ 680 w 1388"/>
              <a:gd name="T1" fmla="*/ 2614 h 3061"/>
              <a:gd name="T2" fmla="*/ 1387 w 1388"/>
              <a:gd name="T3" fmla="*/ 3060 h 3061"/>
              <a:gd name="T4" fmla="*/ 0 w 1388"/>
              <a:gd name="T5" fmla="*/ 1529 h 3061"/>
              <a:gd name="T6" fmla="*/ 0 w 1388"/>
              <a:gd name="T7" fmla="*/ 0 h 3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88" h="3061">
                <a:moveTo>
                  <a:pt x="680" y="2614"/>
                </a:moveTo>
                <a:lnTo>
                  <a:pt x="1387" y="3060"/>
                </a:lnTo>
                <a:lnTo>
                  <a:pt x="0" y="1529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7" name="Freeform 11"/>
          <p:cNvSpPr>
            <a:spLocks noChangeArrowheads="1"/>
          </p:cNvSpPr>
          <p:nvPr/>
        </p:nvSpPr>
        <p:spPr bwMode="auto">
          <a:xfrm>
            <a:off x="3043238" y="4030663"/>
            <a:ext cx="104775" cy="95250"/>
          </a:xfrm>
          <a:custGeom>
            <a:avLst/>
            <a:gdLst>
              <a:gd name="T0" fmla="*/ 145 w 290"/>
              <a:gd name="T1" fmla="*/ 0 h 263"/>
              <a:gd name="T2" fmla="*/ 0 w 290"/>
              <a:gd name="T3" fmla="*/ 262 h 263"/>
              <a:gd name="T4" fmla="*/ 145 w 290"/>
              <a:gd name="T5" fmla="*/ 0 h 263"/>
              <a:gd name="T6" fmla="*/ 289 w 290"/>
              <a:gd name="T7" fmla="*/ 262 h 263"/>
              <a:gd name="T8" fmla="*/ 0 w 290"/>
              <a:gd name="T9" fmla="*/ 262 h 263"/>
              <a:gd name="T10" fmla="*/ 145 w 290"/>
              <a:gd name="T11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0" h="263">
                <a:moveTo>
                  <a:pt x="145" y="0"/>
                </a:moveTo>
                <a:lnTo>
                  <a:pt x="0" y="262"/>
                </a:lnTo>
                <a:lnTo>
                  <a:pt x="145" y="0"/>
                </a:lnTo>
                <a:lnTo>
                  <a:pt x="289" y="262"/>
                </a:lnTo>
                <a:lnTo>
                  <a:pt x="0" y="262"/>
                </a:lnTo>
                <a:lnTo>
                  <a:pt x="14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8" name="Freeform 12"/>
          <p:cNvSpPr>
            <a:spLocks noChangeArrowheads="1"/>
          </p:cNvSpPr>
          <p:nvPr/>
        </p:nvSpPr>
        <p:spPr bwMode="auto">
          <a:xfrm>
            <a:off x="2738438" y="5353050"/>
            <a:ext cx="103187" cy="103188"/>
          </a:xfrm>
          <a:custGeom>
            <a:avLst/>
            <a:gdLst>
              <a:gd name="T0" fmla="*/ 0 w 288"/>
              <a:gd name="T1" fmla="*/ 0 h 288"/>
              <a:gd name="T2" fmla="*/ 287 w 288"/>
              <a:gd name="T3" fmla="*/ 104 h 288"/>
              <a:gd name="T4" fmla="*/ 0 w 288"/>
              <a:gd name="T5" fmla="*/ 0 h 288"/>
              <a:gd name="T6" fmla="*/ 64 w 288"/>
              <a:gd name="T7" fmla="*/ 287 h 288"/>
              <a:gd name="T8" fmla="*/ 287 w 288"/>
              <a:gd name="T9" fmla="*/ 104 h 288"/>
              <a:gd name="T10" fmla="*/ 0 w 288"/>
              <a:gd name="T11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8" h="288">
                <a:moveTo>
                  <a:pt x="0" y="0"/>
                </a:moveTo>
                <a:lnTo>
                  <a:pt x="287" y="104"/>
                </a:lnTo>
                <a:lnTo>
                  <a:pt x="0" y="0"/>
                </a:lnTo>
                <a:lnTo>
                  <a:pt x="64" y="287"/>
                </a:lnTo>
                <a:lnTo>
                  <a:pt x="287" y="10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2794000" y="5419725"/>
            <a:ext cx="531813" cy="6270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0" name="Freeform 14"/>
          <p:cNvSpPr>
            <a:spLocks noChangeArrowheads="1"/>
          </p:cNvSpPr>
          <p:nvPr/>
        </p:nvSpPr>
        <p:spPr bwMode="auto">
          <a:xfrm>
            <a:off x="3052763" y="5353050"/>
            <a:ext cx="104775" cy="103188"/>
          </a:xfrm>
          <a:custGeom>
            <a:avLst/>
            <a:gdLst>
              <a:gd name="T0" fmla="*/ 0 w 289"/>
              <a:gd name="T1" fmla="*/ 0 h 288"/>
              <a:gd name="T2" fmla="*/ 288 w 289"/>
              <a:gd name="T3" fmla="*/ 78 h 288"/>
              <a:gd name="T4" fmla="*/ 0 w 289"/>
              <a:gd name="T5" fmla="*/ 0 h 288"/>
              <a:gd name="T6" fmla="*/ 78 w 289"/>
              <a:gd name="T7" fmla="*/ 287 h 288"/>
              <a:gd name="T8" fmla="*/ 288 w 289"/>
              <a:gd name="T9" fmla="*/ 78 h 288"/>
              <a:gd name="T10" fmla="*/ 0 w 289"/>
              <a:gd name="T11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" h="288">
                <a:moveTo>
                  <a:pt x="0" y="0"/>
                </a:moveTo>
                <a:lnTo>
                  <a:pt x="288" y="78"/>
                </a:lnTo>
                <a:lnTo>
                  <a:pt x="0" y="0"/>
                </a:lnTo>
                <a:lnTo>
                  <a:pt x="78" y="287"/>
                </a:lnTo>
                <a:lnTo>
                  <a:pt x="288" y="78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114675" y="5414963"/>
            <a:ext cx="338138" cy="3397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2" name="Freeform 16"/>
          <p:cNvSpPr>
            <a:spLocks noChangeArrowheads="1"/>
          </p:cNvSpPr>
          <p:nvPr/>
        </p:nvSpPr>
        <p:spPr bwMode="auto">
          <a:xfrm>
            <a:off x="1738313" y="4138613"/>
            <a:ext cx="100012" cy="107950"/>
          </a:xfrm>
          <a:custGeom>
            <a:avLst/>
            <a:gdLst>
              <a:gd name="T0" fmla="*/ 276 w 277"/>
              <a:gd name="T1" fmla="*/ 301 h 302"/>
              <a:gd name="T2" fmla="*/ 0 w 277"/>
              <a:gd name="T3" fmla="*/ 170 h 302"/>
              <a:gd name="T4" fmla="*/ 276 w 277"/>
              <a:gd name="T5" fmla="*/ 301 h 302"/>
              <a:gd name="T6" fmla="*/ 236 w 277"/>
              <a:gd name="T7" fmla="*/ 0 h 302"/>
              <a:gd name="T8" fmla="*/ 0 w 277"/>
              <a:gd name="T9" fmla="*/ 170 h 302"/>
              <a:gd name="T10" fmla="*/ 276 w 277"/>
              <a:gd name="T11" fmla="*/ 301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7" h="302">
                <a:moveTo>
                  <a:pt x="276" y="301"/>
                </a:moveTo>
                <a:lnTo>
                  <a:pt x="0" y="170"/>
                </a:lnTo>
                <a:lnTo>
                  <a:pt x="276" y="301"/>
                </a:lnTo>
                <a:lnTo>
                  <a:pt x="236" y="0"/>
                </a:lnTo>
                <a:lnTo>
                  <a:pt x="0" y="170"/>
                </a:lnTo>
                <a:lnTo>
                  <a:pt x="276" y="30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 flipV="1">
            <a:off x="1519238" y="3802063"/>
            <a:ext cx="269875" cy="3778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4" name="Freeform 18"/>
          <p:cNvSpPr>
            <a:spLocks noChangeArrowheads="1"/>
          </p:cNvSpPr>
          <p:nvPr/>
        </p:nvSpPr>
        <p:spPr bwMode="auto">
          <a:xfrm>
            <a:off x="2214563" y="2871788"/>
            <a:ext cx="100012" cy="104775"/>
          </a:xfrm>
          <a:custGeom>
            <a:avLst/>
            <a:gdLst>
              <a:gd name="T0" fmla="*/ 275 w 276"/>
              <a:gd name="T1" fmla="*/ 289 h 290"/>
              <a:gd name="T2" fmla="*/ 0 w 276"/>
              <a:gd name="T3" fmla="*/ 171 h 290"/>
              <a:gd name="T4" fmla="*/ 275 w 276"/>
              <a:gd name="T5" fmla="*/ 289 h 290"/>
              <a:gd name="T6" fmla="*/ 236 w 276"/>
              <a:gd name="T7" fmla="*/ 0 h 290"/>
              <a:gd name="T8" fmla="*/ 0 w 276"/>
              <a:gd name="T9" fmla="*/ 171 h 290"/>
              <a:gd name="T10" fmla="*/ 275 w 276"/>
              <a:gd name="T11" fmla="*/ 289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6" h="290">
                <a:moveTo>
                  <a:pt x="275" y="289"/>
                </a:moveTo>
                <a:lnTo>
                  <a:pt x="0" y="171"/>
                </a:lnTo>
                <a:lnTo>
                  <a:pt x="275" y="289"/>
                </a:lnTo>
                <a:lnTo>
                  <a:pt x="236" y="0"/>
                </a:lnTo>
                <a:lnTo>
                  <a:pt x="0" y="171"/>
                </a:lnTo>
                <a:lnTo>
                  <a:pt x="275" y="28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 flipV="1">
            <a:off x="1562100" y="2333625"/>
            <a:ext cx="703263" cy="57943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6" name="Freeform 20"/>
          <p:cNvSpPr>
            <a:spLocks noChangeArrowheads="1"/>
          </p:cNvSpPr>
          <p:nvPr/>
        </p:nvSpPr>
        <p:spPr bwMode="auto">
          <a:xfrm>
            <a:off x="2882900" y="3122613"/>
            <a:ext cx="104775" cy="95250"/>
          </a:xfrm>
          <a:custGeom>
            <a:avLst/>
            <a:gdLst>
              <a:gd name="T0" fmla="*/ 145 w 290"/>
              <a:gd name="T1" fmla="*/ 262 h 263"/>
              <a:gd name="T2" fmla="*/ 0 w 290"/>
              <a:gd name="T3" fmla="*/ 0 h 263"/>
              <a:gd name="T4" fmla="*/ 145 w 290"/>
              <a:gd name="T5" fmla="*/ 262 h 263"/>
              <a:gd name="T6" fmla="*/ 289 w 290"/>
              <a:gd name="T7" fmla="*/ 0 h 263"/>
              <a:gd name="T8" fmla="*/ 0 w 290"/>
              <a:gd name="T9" fmla="*/ 0 h 263"/>
              <a:gd name="T10" fmla="*/ 145 w 290"/>
              <a:gd name="T11" fmla="*/ 26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0" h="263">
                <a:moveTo>
                  <a:pt x="145" y="262"/>
                </a:moveTo>
                <a:lnTo>
                  <a:pt x="0" y="0"/>
                </a:lnTo>
                <a:lnTo>
                  <a:pt x="145" y="262"/>
                </a:lnTo>
                <a:lnTo>
                  <a:pt x="289" y="0"/>
                </a:lnTo>
                <a:lnTo>
                  <a:pt x="0" y="0"/>
                </a:lnTo>
                <a:lnTo>
                  <a:pt x="145" y="26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V="1">
            <a:off x="2935288" y="2252663"/>
            <a:ext cx="1587" cy="8778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8" name="Freeform 22"/>
          <p:cNvSpPr>
            <a:spLocks noChangeArrowheads="1"/>
          </p:cNvSpPr>
          <p:nvPr/>
        </p:nvSpPr>
        <p:spPr bwMode="auto">
          <a:xfrm>
            <a:off x="3670300" y="4684713"/>
            <a:ext cx="107950" cy="100012"/>
          </a:xfrm>
          <a:custGeom>
            <a:avLst/>
            <a:gdLst>
              <a:gd name="T0" fmla="*/ 0 w 301"/>
              <a:gd name="T1" fmla="*/ 52 h 276"/>
              <a:gd name="T2" fmla="*/ 300 w 301"/>
              <a:gd name="T3" fmla="*/ 0 h 276"/>
              <a:gd name="T4" fmla="*/ 0 w 301"/>
              <a:gd name="T5" fmla="*/ 52 h 276"/>
              <a:gd name="T6" fmla="*/ 209 w 301"/>
              <a:gd name="T7" fmla="*/ 275 h 276"/>
              <a:gd name="T8" fmla="*/ 300 w 301"/>
              <a:gd name="T9" fmla="*/ 0 h 276"/>
              <a:gd name="T10" fmla="*/ 0 w 301"/>
              <a:gd name="T11" fmla="*/ 52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" h="276">
                <a:moveTo>
                  <a:pt x="0" y="52"/>
                </a:moveTo>
                <a:lnTo>
                  <a:pt x="300" y="0"/>
                </a:lnTo>
                <a:lnTo>
                  <a:pt x="0" y="52"/>
                </a:lnTo>
                <a:lnTo>
                  <a:pt x="209" y="275"/>
                </a:lnTo>
                <a:lnTo>
                  <a:pt x="300" y="0"/>
                </a:lnTo>
                <a:lnTo>
                  <a:pt x="0" y="5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3754438" y="4732338"/>
            <a:ext cx="476250" cy="1555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40" name="Freeform 24"/>
          <p:cNvSpPr>
            <a:spLocks noChangeArrowheads="1"/>
          </p:cNvSpPr>
          <p:nvPr/>
        </p:nvSpPr>
        <p:spPr bwMode="auto">
          <a:xfrm>
            <a:off x="4757738" y="4157663"/>
            <a:ext cx="103187" cy="103187"/>
          </a:xfrm>
          <a:custGeom>
            <a:avLst/>
            <a:gdLst>
              <a:gd name="T0" fmla="*/ 0 w 288"/>
              <a:gd name="T1" fmla="*/ 286 h 287"/>
              <a:gd name="T2" fmla="*/ 105 w 288"/>
              <a:gd name="T3" fmla="*/ 0 h 287"/>
              <a:gd name="T4" fmla="*/ 0 w 288"/>
              <a:gd name="T5" fmla="*/ 286 h 287"/>
              <a:gd name="T6" fmla="*/ 287 w 288"/>
              <a:gd name="T7" fmla="*/ 222 h 287"/>
              <a:gd name="T8" fmla="*/ 105 w 288"/>
              <a:gd name="T9" fmla="*/ 0 h 287"/>
              <a:gd name="T10" fmla="*/ 0 w 288"/>
              <a:gd name="T11" fmla="*/ 286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8" h="287">
                <a:moveTo>
                  <a:pt x="0" y="286"/>
                </a:moveTo>
                <a:lnTo>
                  <a:pt x="105" y="0"/>
                </a:lnTo>
                <a:lnTo>
                  <a:pt x="0" y="286"/>
                </a:lnTo>
                <a:lnTo>
                  <a:pt x="287" y="222"/>
                </a:lnTo>
                <a:lnTo>
                  <a:pt x="105" y="0"/>
                </a:lnTo>
                <a:lnTo>
                  <a:pt x="0" y="286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V="1">
            <a:off x="4824413" y="3881438"/>
            <a:ext cx="385762" cy="3270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42" name="Freeform 26"/>
          <p:cNvSpPr>
            <a:spLocks noChangeArrowheads="1"/>
          </p:cNvSpPr>
          <p:nvPr/>
        </p:nvSpPr>
        <p:spPr bwMode="auto">
          <a:xfrm>
            <a:off x="8197850" y="2495550"/>
            <a:ext cx="65088" cy="92075"/>
          </a:xfrm>
          <a:custGeom>
            <a:avLst/>
            <a:gdLst>
              <a:gd name="T0" fmla="*/ 0 w 182"/>
              <a:gd name="T1" fmla="*/ 253 h 254"/>
              <a:gd name="T2" fmla="*/ 28 w 182"/>
              <a:gd name="T3" fmla="*/ 0 h 254"/>
              <a:gd name="T4" fmla="*/ 0 w 182"/>
              <a:gd name="T5" fmla="*/ 253 h 254"/>
              <a:gd name="T6" fmla="*/ 181 w 182"/>
              <a:gd name="T7" fmla="*/ 143 h 254"/>
              <a:gd name="T8" fmla="*/ 28 w 182"/>
              <a:gd name="T9" fmla="*/ 0 h 254"/>
              <a:gd name="T10" fmla="*/ 0 w 182"/>
              <a:gd name="T11" fmla="*/ 253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" h="254">
                <a:moveTo>
                  <a:pt x="0" y="253"/>
                </a:moveTo>
                <a:lnTo>
                  <a:pt x="28" y="0"/>
                </a:lnTo>
                <a:lnTo>
                  <a:pt x="0" y="253"/>
                </a:lnTo>
                <a:lnTo>
                  <a:pt x="181" y="143"/>
                </a:lnTo>
                <a:lnTo>
                  <a:pt x="28" y="0"/>
                </a:lnTo>
                <a:lnTo>
                  <a:pt x="0" y="25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V="1">
            <a:off x="8229600" y="2349500"/>
            <a:ext cx="104775" cy="1793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44" name="Freeform 28"/>
          <p:cNvSpPr>
            <a:spLocks noChangeArrowheads="1"/>
          </p:cNvSpPr>
          <p:nvPr/>
        </p:nvSpPr>
        <p:spPr bwMode="auto">
          <a:xfrm>
            <a:off x="7853363" y="2117725"/>
            <a:ext cx="71437" cy="87313"/>
          </a:xfrm>
          <a:custGeom>
            <a:avLst/>
            <a:gdLst>
              <a:gd name="T0" fmla="*/ 0 w 200"/>
              <a:gd name="T1" fmla="*/ 241 h 242"/>
              <a:gd name="T2" fmla="*/ 37 w 200"/>
              <a:gd name="T3" fmla="*/ 0 h 242"/>
              <a:gd name="T4" fmla="*/ 0 w 200"/>
              <a:gd name="T5" fmla="*/ 241 h 242"/>
              <a:gd name="T6" fmla="*/ 199 w 200"/>
              <a:gd name="T7" fmla="*/ 142 h 242"/>
              <a:gd name="T8" fmla="*/ 37 w 200"/>
              <a:gd name="T9" fmla="*/ 0 h 242"/>
              <a:gd name="T10" fmla="*/ 0 w 200"/>
              <a:gd name="T11" fmla="*/ 24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242">
                <a:moveTo>
                  <a:pt x="0" y="241"/>
                </a:moveTo>
                <a:lnTo>
                  <a:pt x="37" y="0"/>
                </a:lnTo>
                <a:lnTo>
                  <a:pt x="0" y="241"/>
                </a:lnTo>
                <a:lnTo>
                  <a:pt x="199" y="142"/>
                </a:lnTo>
                <a:lnTo>
                  <a:pt x="37" y="0"/>
                </a:lnTo>
                <a:lnTo>
                  <a:pt x="0" y="241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V="1">
            <a:off x="7891463" y="1984375"/>
            <a:ext cx="104775" cy="1682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2616200" y="1917700"/>
            <a:ext cx="7000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/>
              <a:t>Platô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4079875" y="2398713"/>
            <a:ext cx="23606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/>
              <a:t>Pedal da embreagem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5210175" y="3683000"/>
            <a:ext cx="15113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/>
              <a:t>Eixo primário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3683000" y="5078413"/>
            <a:ext cx="19812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/>
              <a:t>Molas de pressão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3452813" y="5586413"/>
            <a:ext cx="19431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/>
              <a:t>Placa de pressão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46038" y="3454400"/>
            <a:ext cx="225901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/>
              <a:t>Árvore de manivelas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455613" y="1990725"/>
            <a:ext cx="19177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/>
              <a:t>Volante do motor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7891463" y="1660525"/>
            <a:ext cx="7508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/>
              <a:t>Disco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2794000" y="6054725"/>
            <a:ext cx="23479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/>
              <a:t>Disco de embreagem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8229600" y="2006600"/>
            <a:ext cx="7239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/>
              <a:t>Colar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4230688" y="4732338"/>
            <a:ext cx="232251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DejaVu Sans Condensed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/>
              <a:t>Colar de embreagem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6954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865313"/>
            <a:ext cx="71247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Componentes da caixa-de-marchas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1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Caixa-de-marchas sincronizada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720850"/>
            <a:ext cx="6510338" cy="4862513"/>
          </a:xfrm>
          <a:prstGeom prst="rect">
            <a:avLst/>
          </a:prstGeom>
          <a:noFill/>
          <a:ln w="936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"/>
        <a:cs typeface="DejaVu Sans Condensed"/>
      </a:majorFont>
      <a:minorFont>
        <a:latin typeface="Arial"/>
        <a:ea typeface=""/>
        <a:cs typeface="DejaVu Sans Condensed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 Condensed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745</Words>
  <Application>Microsoft Office PowerPoint</Application>
  <PresentationFormat>Apresentação na tela (4:3)</PresentationFormat>
  <Paragraphs>122</Paragraphs>
  <Slides>23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Sistema de transmissão de tratores agrícolas</vt:lpstr>
      <vt:lpstr>Sistema de transmissão</vt:lpstr>
      <vt:lpstr>Locais de utilização da potência</vt:lpstr>
      <vt:lpstr>Tipos de mecanismos de transmissão</vt:lpstr>
      <vt:lpstr>Transmissão mecânica</vt:lpstr>
      <vt:lpstr>Componentes do sistema</vt:lpstr>
      <vt:lpstr>Componentes da embreagem do volante</vt:lpstr>
      <vt:lpstr>Componentes da caixa-de-marchas</vt:lpstr>
      <vt:lpstr>Caixa-de-marchas sincronizada</vt:lpstr>
      <vt:lpstr>Componentes do diferencial</vt:lpstr>
      <vt:lpstr>Conjunto de satélites e planetárias</vt:lpstr>
      <vt:lpstr>Movimento relativo das engrenagens do diferencial</vt:lpstr>
      <vt:lpstr>Detalhes do acoplamento coroa-pinhão</vt:lpstr>
      <vt:lpstr>Detalhes da redução final</vt:lpstr>
      <vt:lpstr>TDP de rotação constante</vt:lpstr>
      <vt:lpstr>TDP de rotação proporcional</vt:lpstr>
      <vt:lpstr>Padronizações da TDP</vt:lpstr>
      <vt:lpstr>Eficiência do mecanismo de transmissão</vt:lpstr>
      <vt:lpstr>Potência na barra de tração</vt:lpstr>
      <vt:lpstr>Eficiência de tração dos rodados</vt:lpstr>
      <vt:lpstr>Determinação da circunferência de rolamento</vt:lpstr>
      <vt:lpstr>Método manual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transmissão de tratores agrícolas</dc:title>
  <dc:creator>varella</dc:creator>
  <cp:lastModifiedBy>varella</cp:lastModifiedBy>
  <cp:revision>9</cp:revision>
  <cp:lastPrinted>1601-01-01T00:00:00Z</cp:lastPrinted>
  <dcterms:created xsi:type="dcterms:W3CDTF">2011-04-13T17:39:39Z</dcterms:created>
  <dcterms:modified xsi:type="dcterms:W3CDTF">2012-05-08T03:19:24Z</dcterms:modified>
</cp:coreProperties>
</file>