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3A5047"/>
    <a:srgbClr val="EAEAEA"/>
    <a:srgbClr val="C0C0C0"/>
    <a:srgbClr val="2D385D"/>
    <a:srgbClr val="827F08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66" d="100"/>
          <a:sy n="66" d="100"/>
        </p:scale>
        <p:origin x="-148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D8FF5D-7B3A-490D-AAE0-F3B16F747E68}" type="slidenum">
              <a:rPr lang="pt-BR"/>
              <a:pPr>
                <a:defRPr/>
              </a:pPr>
              <a:t>‹nº›</a:t>
            </a:fld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7D566C-99DA-4D8E-8DF0-61F5A8206B07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  <a:extLst>
            <a:ext uri="{AF507438-7753-43E0-B8FC-AC1667EBCBE1}"/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t-BR" noProof="0" smtClean="0"/>
              <a:t>Clique para editar o estilo do título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pt-BR" noProof="0" smtClean="0"/>
              <a:t>Clique para editar o estilo do subtítulo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06F5-40A6-4E93-9DB7-BC95197FB6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1298-3DEC-4778-86B2-8EF0CFCEDD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7E16-14A1-4A32-9C11-36E69E8002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CFB1-A41A-44DA-B7C8-102BBD354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1B41-FD9E-4BF0-985C-F53F0B82DD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0C2E-AE7F-413A-90BE-E9D0BC186F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53F4-0805-42C1-ADD3-7AA5C3182D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9CA5-4C89-4EEB-A076-4D89CD7C4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A067-E423-44D0-89CD-D355760676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6387-3A11-4EC3-AD0C-C0D3EE8A90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6D78-606C-467B-B910-EED05650CB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C30F177F-DAA9-48B4-A2B7-4B03B572206A}" type="slidenum">
              <a:rPr lang="pt-BR"/>
              <a:pPr>
                <a:defRPr/>
              </a:pPr>
              <a:t>‹nº›</a:t>
            </a:fld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arella\Documents\Minhas%20Webs\varella\Downloads\IT154_motores_e_tratores\Videos\lubrificacao%20ford.m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smtClean="0"/>
              <a:t>Sistema de Lubrificação dos Motores de Combustão Interna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smtClean="0"/>
              <a:t>Sistemas auxiliares dos motores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483600" cy="936625"/>
          </a:xfrm>
        </p:spPr>
        <p:txBody>
          <a:bodyPr/>
          <a:lstStyle/>
          <a:p>
            <a:r>
              <a:rPr lang="pt-BR" sz="2800" smtClean="0"/>
              <a:t>A viscosidade do óleo lubrificante vem estampada na lata. Quanto maior o número mais alta é a viscosidade do óleo. </a:t>
            </a:r>
          </a:p>
        </p:txBody>
      </p:sp>
      <p:pic>
        <p:nvPicPr>
          <p:cNvPr id="24578" name="Picture 3" descr="sa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1916113"/>
            <a:ext cx="25019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6413" y="2346325"/>
            <a:ext cx="60626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Para motores turbinados ou aspirados;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Óleo lubrificante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multiviscoso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pt-BR" b="1">
                <a:solidFill>
                  <a:schemeClr val="tx2"/>
                </a:solidFill>
                <a:latin typeface="Arial" charset="0"/>
              </a:rPr>
              <a:t>SAE 15W-40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435975" cy="990600"/>
          </a:xfrm>
        </p:spPr>
        <p:txBody>
          <a:bodyPr/>
          <a:lstStyle/>
          <a:p>
            <a:r>
              <a:rPr lang="pt-BR" sz="4000" smtClean="0"/>
              <a:t>Qualidade do óleo lubrificante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3509963"/>
          </a:xfrm>
        </p:spPr>
        <p:txBody>
          <a:bodyPr/>
          <a:lstStyle/>
          <a:p>
            <a:r>
              <a:rPr lang="pt-BR" smtClean="0">
                <a:solidFill>
                  <a:schemeClr val="tx2"/>
                </a:solidFill>
              </a:rPr>
              <a:t>Com base na </a:t>
            </a:r>
            <a:r>
              <a:rPr lang="pt-BR" b="1" smtClean="0">
                <a:solidFill>
                  <a:schemeClr val="tx2"/>
                </a:solidFill>
              </a:rPr>
              <a:t>CLASSIFICAÇÃO API </a:t>
            </a:r>
            <a:r>
              <a:rPr lang="pt-BR" smtClean="0">
                <a:solidFill>
                  <a:schemeClr val="tx2"/>
                </a:solidFill>
              </a:rPr>
              <a:t>do Instituo Americano de Petróleo;</a:t>
            </a:r>
          </a:p>
          <a:p>
            <a:r>
              <a:rPr lang="pt-BR" smtClean="0">
                <a:solidFill>
                  <a:schemeClr val="tx2"/>
                </a:solidFill>
              </a:rPr>
              <a:t>Função das condições em que o óleo deve ser usado;</a:t>
            </a:r>
          </a:p>
          <a:p>
            <a:r>
              <a:rPr lang="pt-BR" smtClean="0">
                <a:solidFill>
                  <a:schemeClr val="tx2"/>
                </a:solidFill>
              </a:rPr>
              <a:t>Define os aditivos.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610600" cy="990600"/>
          </a:xfrm>
        </p:spPr>
        <p:txBody>
          <a:bodyPr/>
          <a:lstStyle/>
          <a:p>
            <a:r>
              <a:rPr lang="pt-BR" smtClean="0"/>
              <a:t>Classificação API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773238"/>
            <a:ext cx="8178800" cy="12557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 smtClean="0">
                <a:solidFill>
                  <a:schemeClr val="tx2"/>
                </a:solidFill>
              </a:rPr>
              <a:t>Em função do ciclo do motor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smtClean="0">
                <a:solidFill>
                  <a:schemeClr val="tx2"/>
                </a:solidFill>
              </a:rPr>
              <a:t>Motores do ciclo OTTO</a:t>
            </a:r>
            <a:endParaRPr lang="pt-BR" sz="2400" b="1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pt-BR" sz="2400" smtClean="0">
                <a:solidFill>
                  <a:schemeClr val="tx2"/>
                </a:solidFill>
              </a:rPr>
              <a:t>Motores do ciclo DIESEL</a:t>
            </a:r>
            <a:endParaRPr lang="pt-BR" sz="2400" b="1" smtClean="0">
              <a:solidFill>
                <a:schemeClr val="tx2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69913" y="3068638"/>
            <a:ext cx="81788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None/>
            </a:pPr>
            <a:r>
              <a:rPr kumimoji="1" lang="pt-BR" b="1">
                <a:solidFill>
                  <a:schemeClr val="tx2"/>
                </a:solidFill>
                <a:latin typeface="Arial" charset="0"/>
              </a:rPr>
              <a:t>Em função do uso do motor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Leve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Médio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Pesado e intermitente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Pesado e contínuo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Muito pesado e velocidades elevadas e contínuas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pt-BR">
                <a:solidFill>
                  <a:schemeClr val="tx2"/>
                </a:solidFill>
                <a:latin typeface="Arial" charset="0"/>
              </a:rPr>
              <a:t>Extremamente pesados em grandes velocidades  </a:t>
            </a: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pt-BR">
              <a:solidFill>
                <a:schemeClr val="tx2"/>
              </a:solidFill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pt-BR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1219200"/>
          </a:xfrm>
        </p:spPr>
        <p:txBody>
          <a:bodyPr/>
          <a:lstStyle/>
          <a:p>
            <a:r>
              <a:rPr lang="pt-BR" smtClean="0"/>
              <a:t>API para motores OTTO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SA - Serviços leves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SB - Serviços médios</a:t>
            </a:r>
            <a:endParaRPr lang="pt-BR" b="1" i="1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SC - Serviços pesados e intermitentes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SD - Serviços pesados e contínuos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SE - Serviços muito pesados e velocidades elevadas e contínuas</a:t>
            </a:r>
            <a:endParaRPr lang="pt-BR" b="1" i="1" smtClean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SF</a:t>
            </a:r>
            <a:r>
              <a:rPr lang="pt-BR" b="1" i="1" smtClean="0">
                <a:solidFill>
                  <a:schemeClr val="tx2"/>
                </a:solidFill>
              </a:rPr>
              <a:t> </a:t>
            </a:r>
            <a:r>
              <a:rPr lang="pt-BR" smtClean="0">
                <a:solidFill>
                  <a:schemeClr val="tx2"/>
                </a:solidFill>
              </a:rPr>
              <a:t>- Serviços extremamente pesados em grandes velocidades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endParaRPr lang="pt-BR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76213"/>
            <a:ext cx="8389937" cy="839787"/>
          </a:xfrm>
        </p:spPr>
        <p:txBody>
          <a:bodyPr/>
          <a:lstStyle/>
          <a:p>
            <a:r>
              <a:rPr lang="pt-BR" sz="3600" smtClean="0"/>
              <a:t>API para motores DIESEL-Tratores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975"/>
            <a:ext cx="8610600" cy="3595688"/>
          </a:xfrm>
        </p:spPr>
        <p:txBody>
          <a:bodyPr/>
          <a:lstStyle/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CA - Serviços leves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CB - Serviços médios</a:t>
            </a:r>
            <a:endParaRPr lang="pt-BR" b="1" i="1" smtClean="0">
              <a:solidFill>
                <a:schemeClr val="tx2"/>
              </a:solidFill>
            </a:endParaRP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CC – Motor aspirado serviço normal 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CD – Motor aspirado serviço pesado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CE – Motor turbinado serviço normal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CF – Turbinado serviço pesado</a:t>
            </a:r>
          </a:p>
          <a:p>
            <a:pPr marL="609600" indent="-609600">
              <a:buFont typeface="Monotype Sorts"/>
              <a:buAutoNum type="arabicPeriod"/>
            </a:pPr>
            <a:endParaRPr lang="pt-BR" smtClean="0">
              <a:solidFill>
                <a:schemeClr val="tx2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pt-BR" b="1">
                <a:solidFill>
                  <a:schemeClr val="accent1"/>
                </a:solidFill>
                <a:latin typeface="Tahoma" pitchFamily="34" charset="0"/>
              </a:rPr>
              <a:t>Seguir recomendações do fabricante do 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39713"/>
            <a:ext cx="8378825" cy="823912"/>
          </a:xfrm>
        </p:spPr>
        <p:txBody>
          <a:bodyPr/>
          <a:lstStyle/>
          <a:p>
            <a:r>
              <a:rPr lang="pt-BR" sz="4000" smtClean="0"/>
              <a:t>Óleos para motores de tratores</a:t>
            </a:r>
          </a:p>
        </p:txBody>
      </p:sp>
      <p:pic>
        <p:nvPicPr>
          <p:cNvPr id="29698" name="Picture 3" descr="sa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628775"/>
            <a:ext cx="19256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416175" y="1773238"/>
            <a:ext cx="6692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>
                <a:solidFill>
                  <a:schemeClr val="tx2"/>
                </a:solidFill>
                <a:latin typeface="Arial" charset="0"/>
              </a:rPr>
              <a:t>Ultramo Turbo</a:t>
            </a:r>
            <a:endParaRPr lang="pt-BR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Para motores turbinados ou aspirados operando em condições normais;</a:t>
            </a:r>
          </a:p>
          <a:p>
            <a:pPr eaLnBrk="0" hangingPunct="0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Óleo lubrificante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monoviscoso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,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SAE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 10W, 20W, 30, 40 e 50. </a:t>
            </a:r>
            <a:endParaRPr lang="pt-BR" b="1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pt-BR" b="1">
                <a:solidFill>
                  <a:schemeClr val="tx2"/>
                </a:solidFill>
                <a:latin typeface="Arial" charset="0"/>
              </a:rPr>
              <a:t>Classificação: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API 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CF</a:t>
            </a:r>
          </a:p>
        </p:txBody>
      </p:sp>
      <p:pic>
        <p:nvPicPr>
          <p:cNvPr id="29700" name="Picture 5" descr="sa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4344988"/>
            <a:ext cx="19494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411413" y="4391025"/>
            <a:ext cx="6692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Para motores aspirados operando em condições normais;</a:t>
            </a:r>
          </a:p>
          <a:p>
            <a:pPr eaLnBrk="0" hangingPunct="0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 Óleo lubrificante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monoviscoso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, SAE 10W, 30 e 40. </a:t>
            </a:r>
          </a:p>
          <a:p>
            <a:pPr eaLnBrk="0" hangingPunct="0">
              <a:buFontTx/>
              <a:buChar char="•"/>
            </a:pPr>
            <a:r>
              <a:rPr lang="pt-BR">
                <a:solidFill>
                  <a:schemeClr val="tx2"/>
                </a:solidFill>
                <a:latin typeface="Arial" charset="0"/>
              </a:rPr>
              <a:t>Classificação: </a:t>
            </a:r>
            <a:r>
              <a:rPr lang="pt-BR" b="1">
                <a:solidFill>
                  <a:schemeClr val="tx2"/>
                </a:solidFill>
                <a:latin typeface="Arial" charset="0"/>
              </a:rPr>
              <a:t>API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 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52400"/>
            <a:ext cx="8239125" cy="1219200"/>
          </a:xfrm>
        </p:spPr>
        <p:txBody>
          <a:bodyPr/>
          <a:lstStyle/>
          <a:p>
            <a:r>
              <a:rPr lang="pt-BR" smtClean="0"/>
              <a:t>Tipos de aditivos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24812" cy="3168650"/>
          </a:xfrm>
        </p:spPr>
        <p:txBody>
          <a:bodyPr/>
          <a:lstStyle/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Anti-oxidante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Anti-corrosivo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Ampliador de viscosidade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Detergentes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Anti-espumante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998538"/>
          </a:xfrm>
        </p:spPr>
        <p:txBody>
          <a:bodyPr/>
          <a:lstStyle/>
          <a:p>
            <a:r>
              <a:rPr lang="pt-BR" sz="3600" smtClean="0"/>
              <a:t>Tipos de sistemas de lubrificação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sistema de mistura com o combustível;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sistema por salpico;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sistema de circulação e salpico;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b="1" smtClean="0">
                <a:solidFill>
                  <a:schemeClr val="tx2"/>
                </a:solidFill>
              </a:rPr>
              <a:t>sistema de circulação sob pressão</a:t>
            </a:r>
            <a:r>
              <a:rPr lang="pt-BR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998538"/>
          </a:xfrm>
        </p:spPr>
        <p:txBody>
          <a:bodyPr/>
          <a:lstStyle/>
          <a:p>
            <a:r>
              <a:rPr lang="pt-BR" sz="3200" smtClean="0"/>
              <a:t>Sistema de mistura com o combustível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2554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>
                <a:solidFill>
                  <a:schemeClr val="tx2"/>
                </a:solidFill>
              </a:rPr>
              <a:t>Utilizado nos motores de 2 tempos do ciclo OTTO;</a:t>
            </a:r>
          </a:p>
          <a:p>
            <a:pPr>
              <a:lnSpc>
                <a:spcPct val="90000"/>
              </a:lnSpc>
            </a:pPr>
            <a:r>
              <a:rPr lang="pt-BR" smtClean="0">
                <a:solidFill>
                  <a:schemeClr val="tx2"/>
                </a:solidFill>
              </a:rPr>
              <a:t>O óleo é misturado no combustível na proporção de 1:20 a 1:50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10600" cy="990600"/>
          </a:xfrm>
        </p:spPr>
        <p:txBody>
          <a:bodyPr/>
          <a:lstStyle/>
          <a:p>
            <a:pPr marL="762000" indent="-762000"/>
            <a:r>
              <a:rPr lang="pt-BR" smtClean="0"/>
              <a:t>SISTEMA POR SALPICO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smtClean="0">
                <a:solidFill>
                  <a:schemeClr val="tx2"/>
                </a:solidFill>
              </a:rPr>
              <a:t>Utilizado em motores estacionários monocilíndricos de uso agrícola;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Neste sistema o pé da biela apresenta um prolongamento afilado denominado pescador;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Uma bomba alimenta com óleo o pescador;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Ao girar o  motor o óleo é borrifado pelo pescador nas paredes dos cilindros e nas demais partes móveis no interior do bloco.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0350"/>
            <a:ext cx="8915400" cy="990600"/>
          </a:xfrm>
        </p:spPr>
        <p:txBody>
          <a:bodyPr/>
          <a:lstStyle/>
          <a:p>
            <a:pPr algn="ctr"/>
            <a:r>
              <a:rPr lang="pt-BR" smtClean="0"/>
              <a:t>SISTEMA DE LUBRIFICAÇÃO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2808288"/>
          </a:xfrm>
        </p:spPr>
        <p:txBody>
          <a:bodyPr/>
          <a:lstStyle/>
          <a:p>
            <a:r>
              <a:rPr lang="pt-BR" sz="2800" smtClean="0"/>
              <a:t> </a:t>
            </a:r>
            <a:r>
              <a:rPr lang="pt-BR" smtClean="0"/>
              <a:t>O sistema de lubrificação tem como função distribuir o óleo lubrificante entre partes móveis do motor para diminuir o desgaste, o ruído e auxiliar no arrefecimento do motor.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733425"/>
          </a:xfrm>
        </p:spPr>
        <p:txBody>
          <a:bodyPr/>
          <a:lstStyle/>
          <a:p>
            <a:r>
              <a:rPr lang="pt-BR" sz="3600" smtClean="0"/>
              <a:t>Sistema de lubrificação por salpico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77557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 l="20468" t="23528" r="22604" b="19531"/>
          <a:stretch>
            <a:fillRect/>
          </a:stretch>
        </p:blipFill>
        <p:spPr bwMode="auto">
          <a:xfrm>
            <a:off x="250825" y="76200"/>
            <a:ext cx="842486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0825" y="5254625"/>
            <a:ext cx="8435975" cy="269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 l="19882" t="28596" r="26967" b="24902"/>
          <a:stretch>
            <a:fillRect/>
          </a:stretch>
        </p:blipFill>
        <p:spPr bwMode="auto">
          <a:xfrm>
            <a:off x="0" y="106363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468313" y="4546600"/>
            <a:ext cx="4608512" cy="5349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911225"/>
          </a:xfrm>
        </p:spPr>
        <p:txBody>
          <a:bodyPr/>
          <a:lstStyle/>
          <a:p>
            <a:r>
              <a:rPr lang="pt-BR" sz="3200" smtClean="0"/>
              <a:t>SISTEMA DE CIRCULAÇÃO E SALPICO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smtClean="0">
                <a:solidFill>
                  <a:schemeClr val="tx2"/>
                </a:solidFill>
              </a:rPr>
              <a:t>Neste sistema uma bomba força a passagem do óleo através de uma galeria principal contida no bloco do motor, ao mesmo tempo que abastece as calhas de lubrificação por salpico.</a:t>
            </a:r>
          </a:p>
          <a:p>
            <a:pPr>
              <a:lnSpc>
                <a:spcPct val="80000"/>
              </a:lnSpc>
            </a:pPr>
            <a:r>
              <a:rPr lang="pt-BR" sz="2800" smtClean="0">
                <a:solidFill>
                  <a:schemeClr val="tx2"/>
                </a:solidFill>
              </a:rPr>
              <a:t>Da galeria principal o óleo, sob pressão, é direcionado a passar através do eixo de manivelas, do eixo de comando de válvulas e do eixo dos balancins.</a:t>
            </a:r>
          </a:p>
          <a:p>
            <a:pPr>
              <a:lnSpc>
                <a:spcPct val="80000"/>
              </a:lnSpc>
            </a:pPr>
            <a:r>
              <a:rPr lang="pt-BR" sz="2800" smtClean="0">
                <a:solidFill>
                  <a:schemeClr val="tx2"/>
                </a:solidFill>
              </a:rPr>
              <a:t>O óleo que escapa dos eixos é pulverizado na parte superior das paredes dos cilindros, nos pistões e nos pinos das bielas.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911225"/>
          </a:xfrm>
        </p:spPr>
        <p:txBody>
          <a:bodyPr/>
          <a:lstStyle/>
          <a:p>
            <a:r>
              <a:rPr lang="pt-BR" sz="3200" smtClean="0"/>
              <a:t>SISTEMA DE CIRCULAÇÃO SOB PRESSÃO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632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 smtClean="0">
                <a:solidFill>
                  <a:schemeClr val="tx2"/>
                </a:solidFill>
              </a:rPr>
              <a:t>Utilizado nos motores de tratores agrícolas;</a:t>
            </a:r>
          </a:p>
          <a:p>
            <a:pPr>
              <a:lnSpc>
                <a:spcPct val="80000"/>
              </a:lnSpc>
            </a:pPr>
            <a:r>
              <a:rPr lang="pt-BR" sz="2400" smtClean="0">
                <a:solidFill>
                  <a:schemeClr val="tx2"/>
                </a:solidFill>
              </a:rPr>
              <a:t>Óleo sob pressão;</a:t>
            </a:r>
          </a:p>
          <a:p>
            <a:pPr>
              <a:lnSpc>
                <a:spcPct val="80000"/>
              </a:lnSpc>
            </a:pPr>
            <a:r>
              <a:rPr lang="pt-BR" sz="2400" smtClean="0">
                <a:solidFill>
                  <a:schemeClr val="tx2"/>
                </a:solidFill>
              </a:rPr>
              <a:t>Passa através dos eixos (manivelas, comando de válvulas e balancins);</a:t>
            </a:r>
          </a:p>
          <a:p>
            <a:pPr>
              <a:lnSpc>
                <a:spcPct val="80000"/>
              </a:lnSpc>
            </a:pPr>
            <a:r>
              <a:rPr lang="pt-BR" sz="2400" smtClean="0">
                <a:solidFill>
                  <a:schemeClr val="tx2"/>
                </a:solidFill>
              </a:rPr>
              <a:t>A parte superior dos cilindros e dos pistões é lubrificada pelo óleo que escapa de furos existentes nas conexões das bielas com os pinos dos pistões;</a:t>
            </a:r>
          </a:p>
          <a:p>
            <a:pPr>
              <a:lnSpc>
                <a:spcPct val="80000"/>
              </a:lnSpc>
            </a:pPr>
            <a:r>
              <a:rPr lang="pt-BR" sz="2400" smtClean="0">
                <a:solidFill>
                  <a:schemeClr val="tx2"/>
                </a:solidFill>
              </a:rPr>
              <a:t>A parte inferior das paredes dos cilindros e dos pistões é lubrificada pelo óleo pulverizado de furos existentes nas conexões da árvore de manivelas com as bielas.</a:t>
            </a:r>
          </a:p>
          <a:p>
            <a:pPr>
              <a:lnSpc>
                <a:spcPct val="80000"/>
              </a:lnSpc>
            </a:pPr>
            <a:r>
              <a:rPr lang="pt-BR" sz="2400" smtClean="0">
                <a:solidFill>
                  <a:schemeClr val="tx2"/>
                </a:solidFill>
              </a:rPr>
              <a:t>Devido a longa distância e diversas galerias percorridas pelo óleo neste sistema, o requerimento de pressão na maioria dos motores dos tratores varia de 15 a 40 psi, podendo em alguns casos chegar até 65 psi.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599487" cy="731838"/>
          </a:xfrm>
        </p:spPr>
        <p:txBody>
          <a:bodyPr/>
          <a:lstStyle/>
          <a:p>
            <a:r>
              <a:rPr lang="pt-BR" sz="3600" smtClean="0"/>
              <a:t>Sistema de circulação sob pressão</a:t>
            </a:r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2555875" y="1773238"/>
          <a:ext cx="4843463" cy="4903787"/>
        </p:xfrm>
        <a:graphic>
          <a:graphicData uri="http://schemas.openxmlformats.org/presentationml/2006/ole">
            <p:oleObj spid="_x0000_s37903" r:id="rId3" imgW="2944125" imgH="2980698" progId="">
              <p:embed/>
            </p:oleObj>
          </a:graphicData>
        </a:graphic>
      </p:graphicFrame>
      <p:sp>
        <p:nvSpPr>
          <p:cNvPr id="37905" name="Text Box 4"/>
          <p:cNvSpPr txBox="1">
            <a:spLocks noChangeArrowheads="1"/>
          </p:cNvSpPr>
          <p:nvPr/>
        </p:nvSpPr>
        <p:spPr bwMode="auto">
          <a:xfrm>
            <a:off x="3203575" y="1773238"/>
            <a:ext cx="2305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EIXO DOS BALANCINS</a:t>
            </a:r>
          </a:p>
        </p:txBody>
      </p:sp>
      <p:sp>
        <p:nvSpPr>
          <p:cNvPr id="37906" name="Text Box 5"/>
          <p:cNvSpPr txBox="1">
            <a:spLocks noChangeArrowheads="1"/>
          </p:cNvSpPr>
          <p:nvPr/>
        </p:nvSpPr>
        <p:spPr bwMode="auto">
          <a:xfrm>
            <a:off x="6372225" y="1773238"/>
            <a:ext cx="1008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PISTÃO</a:t>
            </a:r>
          </a:p>
        </p:txBody>
      </p:sp>
      <p:sp>
        <p:nvSpPr>
          <p:cNvPr id="37907" name="Text Box 7"/>
          <p:cNvSpPr txBox="1">
            <a:spLocks noChangeArrowheads="1"/>
          </p:cNvSpPr>
          <p:nvPr/>
        </p:nvSpPr>
        <p:spPr bwMode="auto">
          <a:xfrm>
            <a:off x="2555875" y="2209800"/>
            <a:ext cx="9366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CAMES</a:t>
            </a:r>
          </a:p>
        </p:txBody>
      </p:sp>
      <p:sp>
        <p:nvSpPr>
          <p:cNvPr id="37908" name="Text Box 8"/>
          <p:cNvSpPr txBox="1">
            <a:spLocks noChangeArrowheads="1"/>
          </p:cNvSpPr>
          <p:nvPr/>
        </p:nvSpPr>
        <p:spPr bwMode="auto">
          <a:xfrm>
            <a:off x="6156325" y="5734050"/>
            <a:ext cx="266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VÁLVULA DE ALÍVIO</a:t>
            </a:r>
          </a:p>
        </p:txBody>
      </p:sp>
      <p:sp>
        <p:nvSpPr>
          <p:cNvPr id="37909" name="Text Box 9"/>
          <p:cNvSpPr txBox="1">
            <a:spLocks noChangeArrowheads="1"/>
          </p:cNvSpPr>
          <p:nvPr/>
        </p:nvSpPr>
        <p:spPr bwMode="auto">
          <a:xfrm>
            <a:off x="5795963" y="6323013"/>
            <a:ext cx="2471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BOMBA E FILTRO</a:t>
            </a:r>
          </a:p>
        </p:txBody>
      </p:sp>
      <p:sp>
        <p:nvSpPr>
          <p:cNvPr id="37910" name="Text Box 10"/>
          <p:cNvSpPr txBox="1">
            <a:spLocks noChangeArrowheads="1"/>
          </p:cNvSpPr>
          <p:nvPr/>
        </p:nvSpPr>
        <p:spPr bwMode="auto">
          <a:xfrm>
            <a:off x="3441700" y="6323013"/>
            <a:ext cx="206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ÁRV.MANIVELAS</a:t>
            </a:r>
          </a:p>
        </p:txBody>
      </p:sp>
      <p:sp>
        <p:nvSpPr>
          <p:cNvPr id="37911" name="Text Box 11"/>
          <p:cNvSpPr txBox="1">
            <a:spLocks noChangeArrowheads="1"/>
          </p:cNvSpPr>
          <p:nvPr/>
        </p:nvSpPr>
        <p:spPr bwMode="auto">
          <a:xfrm>
            <a:off x="6948488" y="4724400"/>
            <a:ext cx="11525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Arial" charset="0"/>
              </a:rPr>
              <a:t>GALERIA</a:t>
            </a:r>
          </a:p>
          <a:p>
            <a:pPr eaLnBrk="0" hangingPunct="0"/>
            <a:r>
              <a:rPr lang="pt-BR" sz="1400" b="1">
                <a:latin typeface="Arial" charset="0"/>
              </a:rPr>
              <a:t>PRINCIPAL</a:t>
            </a:r>
          </a:p>
          <a:p>
            <a:pPr eaLnBrk="0" hangingPunct="0"/>
            <a:r>
              <a:rPr lang="pt-BR" sz="1400" b="1">
                <a:latin typeface="Arial" charset="0"/>
              </a:rPr>
              <a:t>DE ÓLEO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1219200"/>
          </a:xfrm>
        </p:spPr>
        <p:txBody>
          <a:bodyPr/>
          <a:lstStyle/>
          <a:p>
            <a:r>
              <a:rPr lang="pt-BR" smtClean="0"/>
              <a:t>Bomba de óleo lubrificante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smtClean="0">
                <a:solidFill>
                  <a:schemeClr val="tx2"/>
                </a:solidFill>
              </a:rPr>
              <a:t>Localizada no cárter;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Acionada pelo movimento do eixo de manivelas ou pelo eixo pelo eixo de comando de válvulas;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Sua função é suprir óleo lubrificante sob determinada pressão as diversas partes do motor;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As bombas de óleo na sua maioria são do tipo de engrenagens.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312150" cy="990600"/>
          </a:xfrm>
        </p:spPr>
        <p:txBody>
          <a:bodyPr/>
          <a:lstStyle/>
          <a:p>
            <a:r>
              <a:rPr lang="pt-BR" smtClean="0"/>
              <a:t>Bomba de engrenagens</a:t>
            </a:r>
          </a:p>
        </p:txBody>
      </p:sp>
      <p:sp>
        <p:nvSpPr>
          <p:cNvPr id="399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178800" cy="2119312"/>
          </a:xfrm>
        </p:spPr>
        <p:txBody>
          <a:bodyPr/>
          <a:lstStyle/>
          <a:p>
            <a:r>
              <a:rPr lang="pt-BR" sz="2400" smtClean="0">
                <a:solidFill>
                  <a:schemeClr val="tx2"/>
                </a:solidFill>
              </a:rPr>
              <a:t>São constituídas por um par de engrenagens encerradas em uma caixa fechada;</a:t>
            </a:r>
          </a:p>
          <a:p>
            <a:r>
              <a:rPr lang="pt-BR" sz="2400" smtClean="0">
                <a:solidFill>
                  <a:schemeClr val="tx2"/>
                </a:solidFill>
              </a:rPr>
              <a:t>O óleo entra por uma das extremidades da caixa e é forçado a passar entre as engrenagens;</a:t>
            </a:r>
          </a:p>
          <a:p>
            <a:r>
              <a:rPr lang="pt-BR" sz="2400" smtClean="0">
                <a:solidFill>
                  <a:schemeClr val="tx2"/>
                </a:solidFill>
              </a:rPr>
              <a:t>A medida que as engrenagens giram é obtido o aumento de pressão.</a:t>
            </a:r>
          </a:p>
          <a:p>
            <a:endParaRPr lang="pt-BR" sz="2400" smtClean="0">
              <a:solidFill>
                <a:schemeClr val="tx2"/>
              </a:solidFill>
            </a:endParaRP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4321175" y="3646488"/>
          <a:ext cx="2698750" cy="3211512"/>
        </p:xfrm>
        <a:graphic>
          <a:graphicData uri="http://schemas.openxmlformats.org/presentationml/2006/ole">
            <p:oleObj spid="_x0000_s39950" r:id="rId3" imgW="2651541" imgH="3157467" progId="">
              <p:embed/>
            </p:oleObj>
          </a:graphicData>
        </a:graphic>
      </p:graphicFrame>
      <p:sp>
        <p:nvSpPr>
          <p:cNvPr id="39953" name="Text Box 5"/>
          <p:cNvSpPr txBox="1">
            <a:spLocks noChangeArrowheads="1"/>
          </p:cNvSpPr>
          <p:nvPr/>
        </p:nvSpPr>
        <p:spPr bwMode="auto">
          <a:xfrm>
            <a:off x="2435225" y="4652963"/>
            <a:ext cx="1920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solidFill>
                  <a:schemeClr val="tx2"/>
                </a:solidFill>
                <a:latin typeface="Arial" charset="0"/>
              </a:rPr>
              <a:t>ENTRADA </a:t>
            </a:r>
          </a:p>
          <a:p>
            <a:pPr eaLnBrk="0" hangingPunct="0"/>
            <a:r>
              <a:rPr lang="pt-BR" sz="1600">
                <a:solidFill>
                  <a:schemeClr val="tx2"/>
                </a:solidFill>
                <a:latin typeface="Arial" charset="0"/>
              </a:rPr>
              <a:t>DE ÓLEO</a:t>
            </a:r>
          </a:p>
          <a:p>
            <a:pPr eaLnBrk="0" hangingPunct="0"/>
            <a:r>
              <a:rPr lang="pt-BR" sz="1600">
                <a:solidFill>
                  <a:schemeClr val="tx2"/>
                </a:solidFill>
                <a:latin typeface="Arial" charset="0"/>
              </a:rPr>
              <a:t>BAIXA PRESSÃO</a:t>
            </a:r>
          </a:p>
        </p:txBody>
      </p:sp>
      <p:sp>
        <p:nvSpPr>
          <p:cNvPr id="39954" name="Text Box 6"/>
          <p:cNvSpPr txBox="1">
            <a:spLocks noChangeArrowheads="1"/>
          </p:cNvSpPr>
          <p:nvPr/>
        </p:nvSpPr>
        <p:spPr bwMode="auto">
          <a:xfrm>
            <a:off x="7019925" y="5041900"/>
            <a:ext cx="1800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solidFill>
                  <a:schemeClr val="tx2"/>
                </a:solidFill>
                <a:latin typeface="Arial" charset="0"/>
              </a:rPr>
              <a:t>SAÍDA DE ÓLEO</a:t>
            </a:r>
          </a:p>
          <a:p>
            <a:pPr eaLnBrk="0" hangingPunct="0"/>
            <a:r>
              <a:rPr lang="pt-BR" sz="1600">
                <a:solidFill>
                  <a:schemeClr val="tx2"/>
                </a:solidFill>
                <a:latin typeface="Arial" charset="0"/>
              </a:rPr>
              <a:t>ALTA 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1219200"/>
          </a:xfrm>
        </p:spPr>
        <p:txBody>
          <a:bodyPr/>
          <a:lstStyle/>
          <a:p>
            <a:r>
              <a:rPr lang="pt-BR" smtClean="0"/>
              <a:t>Filtro de óleo lubrificante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203700"/>
          </a:xfrm>
        </p:spPr>
        <p:txBody>
          <a:bodyPr/>
          <a:lstStyle/>
          <a:p>
            <a:r>
              <a:rPr lang="pt-BR" sz="2800" smtClean="0">
                <a:solidFill>
                  <a:schemeClr val="tx2"/>
                </a:solidFill>
              </a:rPr>
              <a:t>Localizado na parte externa do bloco do motor;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Tem como função reter partículas indesejáveis visando promover a limpeza do óleo lubrificante;</a:t>
            </a:r>
          </a:p>
          <a:p>
            <a:r>
              <a:rPr lang="pt-BR" sz="2800" smtClean="0">
                <a:solidFill>
                  <a:schemeClr val="tx2"/>
                </a:solidFill>
              </a:rPr>
              <a:t>As impurezas reduzem significativamente a vida dos motores, desta forma os filtros devem sempre ser trocados de acordo com a recomendação do fabricante  do trator.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1219200"/>
          </a:xfrm>
        </p:spPr>
        <p:txBody>
          <a:bodyPr/>
          <a:lstStyle/>
          <a:p>
            <a:r>
              <a:rPr lang="pt-BR" smtClean="0"/>
              <a:t>Filtro de óleo lubrificante</a:t>
            </a:r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1587500" y="1773238"/>
          <a:ext cx="4743450" cy="4889500"/>
        </p:xfrm>
        <a:graphic>
          <a:graphicData uri="http://schemas.openxmlformats.org/presentationml/2006/ole">
            <p:oleObj spid="_x0000_s41998" r:id="rId3" imgW="2980698" imgH="3072130" progId="">
              <p:embed/>
            </p:oleObj>
          </a:graphicData>
        </a:graphic>
      </p:graphicFrame>
      <p:sp>
        <p:nvSpPr>
          <p:cNvPr id="42000" name="Text Box 4"/>
          <p:cNvSpPr txBox="1">
            <a:spLocks noChangeArrowheads="1"/>
          </p:cNvSpPr>
          <p:nvPr/>
        </p:nvSpPr>
        <p:spPr bwMode="auto">
          <a:xfrm>
            <a:off x="2470150" y="1700213"/>
            <a:ext cx="1309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FILTRO</a:t>
            </a:r>
          </a:p>
        </p:txBody>
      </p:sp>
      <p:sp>
        <p:nvSpPr>
          <p:cNvPr id="42001" name="Text Box 5"/>
          <p:cNvSpPr txBox="1">
            <a:spLocks noChangeArrowheads="1"/>
          </p:cNvSpPr>
          <p:nvPr/>
        </p:nvSpPr>
        <p:spPr bwMode="auto">
          <a:xfrm>
            <a:off x="2901950" y="4667250"/>
            <a:ext cx="11652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ALÍVIO</a:t>
            </a:r>
          </a:p>
        </p:txBody>
      </p:sp>
      <p:sp>
        <p:nvSpPr>
          <p:cNvPr id="42002" name="Text Box 6"/>
          <p:cNvSpPr txBox="1">
            <a:spLocks noChangeArrowheads="1"/>
          </p:cNvSpPr>
          <p:nvPr/>
        </p:nvSpPr>
        <p:spPr bwMode="auto">
          <a:xfrm>
            <a:off x="2754313" y="2852738"/>
            <a:ext cx="16017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ÓLEO</a:t>
            </a:r>
          </a:p>
          <a:p>
            <a:pPr algn="just" eaLnBrk="0" hangingPunct="0"/>
            <a:r>
              <a:rPr lang="pt-BR" sz="1600" noProof="1">
                <a:latin typeface="Arial" charset="0"/>
              </a:rPr>
              <a:t>FILTRADO</a:t>
            </a:r>
            <a:endParaRPr lang="pt-BR" sz="1600">
              <a:latin typeface="Arial" charset="0"/>
            </a:endParaRPr>
          </a:p>
        </p:txBody>
      </p:sp>
      <p:sp>
        <p:nvSpPr>
          <p:cNvPr id="42003" name="Text Box 7"/>
          <p:cNvSpPr txBox="1">
            <a:spLocks noChangeArrowheads="1"/>
          </p:cNvSpPr>
          <p:nvPr/>
        </p:nvSpPr>
        <p:spPr bwMode="auto">
          <a:xfrm>
            <a:off x="5219700" y="4514850"/>
            <a:ext cx="2911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ÓLEO NÃO FILTRADO</a:t>
            </a:r>
          </a:p>
        </p:txBody>
      </p:sp>
      <p:sp>
        <p:nvSpPr>
          <p:cNvPr id="42004" name="Text Box 8"/>
          <p:cNvSpPr txBox="1">
            <a:spLocks noChangeArrowheads="1"/>
          </p:cNvSpPr>
          <p:nvPr/>
        </p:nvSpPr>
        <p:spPr bwMode="auto">
          <a:xfrm>
            <a:off x="5292725" y="5157788"/>
            <a:ext cx="291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BOMBA DE ÓLEO</a:t>
            </a:r>
          </a:p>
        </p:txBody>
      </p:sp>
      <p:sp>
        <p:nvSpPr>
          <p:cNvPr id="42005" name="Text Box 9"/>
          <p:cNvSpPr txBox="1">
            <a:spLocks noChangeArrowheads="1"/>
          </p:cNvSpPr>
          <p:nvPr/>
        </p:nvSpPr>
        <p:spPr bwMode="auto">
          <a:xfrm>
            <a:off x="5548313" y="5919788"/>
            <a:ext cx="305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600">
                <a:latin typeface="Arial" charset="0"/>
              </a:rPr>
              <a:t>DEPÓSITO DE ÓLEO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610600" cy="990601"/>
          </a:xfrm>
        </p:spPr>
        <p:txBody>
          <a:bodyPr/>
          <a:lstStyle/>
          <a:p>
            <a:r>
              <a:rPr lang="pt-BR" smtClean="0"/>
              <a:t>Sistema de lubrificação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067800" cy="18034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 typeface="Monotype Sorts"/>
              <a:buChar char="z"/>
            </a:pPr>
            <a:r>
              <a:rPr lang="pt-BR" sz="2200" smtClean="0"/>
              <a:t>Nos motores de quatro tempos o óleo lubrificante é armazenado no cárter e o fluxo de óleo é feito sob pressão através de galerias existentes no motor.</a:t>
            </a:r>
          </a:p>
          <a:p>
            <a:pPr marL="990600" lvl="1" indent="-533400">
              <a:lnSpc>
                <a:spcPct val="90000"/>
              </a:lnSpc>
              <a:buFont typeface="Monotype Sorts"/>
              <a:buChar char="z"/>
            </a:pPr>
            <a:r>
              <a:rPr lang="pt-BR" sz="2200" smtClean="0"/>
              <a:t>Nos motores de dois tempos do ciclo Otto o óleo lubrificante fica misturado com o combustível no tanque.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75013" y="3068638"/>
            <a:ext cx="2592387" cy="720725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ÓLEO LUBRIFICANTE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900113" y="5516563"/>
            <a:ext cx="1814512" cy="64928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CÁRTER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644900" y="4237038"/>
            <a:ext cx="1790700" cy="77628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2T </a:t>
            </a:r>
          </a:p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DIESEL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6237288" y="4237038"/>
            <a:ext cx="1790700" cy="77628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2T</a:t>
            </a:r>
          </a:p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OTTO</a:t>
            </a:r>
          </a:p>
        </p:txBody>
      </p: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6213475" y="5516563"/>
            <a:ext cx="1814513" cy="64928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TANQUE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900113" y="4237038"/>
            <a:ext cx="1790700" cy="77628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lIns="12700" tIns="12700" rIns="12700" bIns="12700" anchor="ctr" anchorCtr="1"/>
          <a:lstStyle/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4T </a:t>
            </a:r>
          </a:p>
          <a:p>
            <a:pPr algn="ctr" eaLnBrk="0" hangingPunct="0"/>
            <a:r>
              <a:rPr lang="pt-BR" sz="2000">
                <a:solidFill>
                  <a:schemeClr val="bg1"/>
                </a:solidFill>
                <a:latin typeface="Arial" charset="0"/>
              </a:rPr>
              <a:t>OTTO-DIESEL</a:t>
            </a:r>
          </a:p>
        </p:txBody>
      </p:sp>
      <p:cxnSp>
        <p:nvCxnSpPr>
          <p:cNvPr id="17417" name="AutoShape 17"/>
          <p:cNvCxnSpPr>
            <a:cxnSpLocks noChangeShapeType="1"/>
            <a:stCxn id="17411" idx="1"/>
            <a:endCxn id="17416" idx="0"/>
          </p:cNvCxnSpPr>
          <p:nvPr/>
        </p:nvCxnSpPr>
        <p:spPr bwMode="auto">
          <a:xfrm rot="10800000" flipV="1">
            <a:off x="1795463" y="3429000"/>
            <a:ext cx="1460500" cy="788988"/>
          </a:xfrm>
          <a:prstGeom prst="bentConnector2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7418" name="AutoShape 18"/>
          <p:cNvCxnSpPr>
            <a:cxnSpLocks noChangeShapeType="1"/>
            <a:stCxn id="17416" idx="2"/>
            <a:endCxn id="17412" idx="0"/>
          </p:cNvCxnSpPr>
          <p:nvPr/>
        </p:nvCxnSpPr>
        <p:spPr bwMode="auto">
          <a:xfrm>
            <a:off x="1795463" y="5032375"/>
            <a:ext cx="12700" cy="465138"/>
          </a:xfrm>
          <a:prstGeom prst="straightConnector1">
            <a:avLst/>
          </a:prstGeom>
          <a:noFill/>
          <a:ln w="28575" cap="sq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7419" name="AutoShape 19"/>
          <p:cNvCxnSpPr>
            <a:cxnSpLocks noChangeShapeType="1"/>
            <a:stCxn id="17411" idx="2"/>
            <a:endCxn id="17413" idx="0"/>
          </p:cNvCxnSpPr>
          <p:nvPr/>
        </p:nvCxnSpPr>
        <p:spPr bwMode="auto">
          <a:xfrm flipH="1">
            <a:off x="4540250" y="3808413"/>
            <a:ext cx="31750" cy="409575"/>
          </a:xfrm>
          <a:prstGeom prst="straightConnector1">
            <a:avLst/>
          </a:prstGeom>
          <a:noFill/>
          <a:ln w="28575" cap="sq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7420" name="AutoShape 20"/>
          <p:cNvCxnSpPr>
            <a:cxnSpLocks noChangeShapeType="1"/>
            <a:stCxn id="17413" idx="2"/>
          </p:cNvCxnSpPr>
          <p:nvPr/>
        </p:nvCxnSpPr>
        <p:spPr bwMode="auto">
          <a:xfrm rot="5400000">
            <a:off x="3233738" y="4570412"/>
            <a:ext cx="844550" cy="1768475"/>
          </a:xfrm>
          <a:prstGeom prst="bentConnector2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7421" name="AutoShape 21"/>
          <p:cNvCxnSpPr>
            <a:cxnSpLocks noChangeShapeType="1"/>
            <a:endCxn id="17414" idx="0"/>
          </p:cNvCxnSpPr>
          <p:nvPr/>
        </p:nvCxnSpPr>
        <p:spPr bwMode="auto">
          <a:xfrm>
            <a:off x="5940425" y="3429000"/>
            <a:ext cx="1192213" cy="788988"/>
          </a:xfrm>
          <a:prstGeom prst="bentConnector2">
            <a:avLst/>
          </a:prstGeom>
          <a:noFill/>
          <a:ln w="28575" cap="sq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7422" name="AutoShape 22"/>
          <p:cNvCxnSpPr>
            <a:cxnSpLocks noChangeShapeType="1"/>
            <a:stCxn id="17414" idx="2"/>
            <a:endCxn id="17415" idx="0"/>
          </p:cNvCxnSpPr>
          <p:nvPr/>
        </p:nvCxnSpPr>
        <p:spPr bwMode="auto">
          <a:xfrm flipH="1">
            <a:off x="7121525" y="5032375"/>
            <a:ext cx="11113" cy="465138"/>
          </a:xfrm>
          <a:prstGeom prst="straightConnector1">
            <a:avLst/>
          </a:prstGeom>
          <a:noFill/>
          <a:ln w="28575" cap="sq">
            <a:solidFill>
              <a:schemeClr val="bg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28613"/>
            <a:ext cx="8239125" cy="822325"/>
          </a:xfrm>
        </p:spPr>
        <p:txBody>
          <a:bodyPr/>
          <a:lstStyle/>
          <a:p>
            <a:r>
              <a:rPr lang="pt-BR" sz="3200" smtClean="0"/>
              <a:t>Componentes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Reservatório de óleo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Bomba de óleo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Galerias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Filtro de óleo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Válvula de alívio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Manômetro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>
                <a:solidFill>
                  <a:schemeClr val="tx2"/>
                </a:solidFill>
              </a:rPr>
              <a:t>Radiador de óleo ( em alguns sistemas)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900113" y="2708275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900113" y="285273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15400" cy="822325"/>
          </a:xfrm>
        </p:spPr>
        <p:txBody>
          <a:bodyPr/>
          <a:lstStyle/>
          <a:p>
            <a:pPr algn="ctr"/>
            <a:r>
              <a:rPr lang="pt-BR" sz="4000" b="0" smtClean="0">
                <a:solidFill>
                  <a:srgbClr val="827F08"/>
                </a:solidFill>
              </a:rPr>
              <a:t>Sistema de circulação sob pressão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/>
          </a:p>
        </p:txBody>
      </p:sp>
      <p:pic>
        <p:nvPicPr>
          <p:cNvPr id="2" name="lubrificacao ford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651000"/>
            <a:ext cx="6869112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610600" cy="990600"/>
          </a:xfrm>
        </p:spPr>
        <p:txBody>
          <a:bodyPr/>
          <a:lstStyle/>
          <a:p>
            <a:r>
              <a:rPr lang="pt-BR" smtClean="0"/>
              <a:t>Óleos lubrificantes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2033588"/>
          </a:xfrm>
        </p:spPr>
        <p:txBody>
          <a:bodyPr/>
          <a:lstStyle/>
          <a:p>
            <a:r>
              <a:rPr lang="pt-BR" b="1" smtClean="0"/>
              <a:t>São fluidos utilizados na lubrificação de motores e sistemas de transmissão.</a:t>
            </a:r>
            <a:endParaRPr lang="pt-BR" smtClean="0"/>
          </a:p>
        </p:txBody>
      </p:sp>
      <p:pic>
        <p:nvPicPr>
          <p:cNvPr id="18435" name="Picture 4" descr="canal de lubrific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67075"/>
            <a:ext cx="4032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engenage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8527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50825" y="558958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>
                <a:latin typeface="Arial" charset="0"/>
              </a:rPr>
              <a:t>Sistema de válvulas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716463" y="570865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latin typeface="Arial" charset="0"/>
              </a:rPr>
              <a:t>Sistema de transmissão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10600" cy="990600"/>
          </a:xfrm>
        </p:spPr>
        <p:txBody>
          <a:bodyPr/>
          <a:lstStyle/>
          <a:p>
            <a:r>
              <a:rPr lang="pt-BR" sz="4000" smtClean="0"/>
              <a:t>Funções dos óleos lubrificantes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z="2400" b="1" smtClean="0"/>
              <a:t>Diminuir atrito</a:t>
            </a:r>
            <a:r>
              <a:rPr lang="pt-BR" sz="2400" smtClean="0"/>
              <a:t>: com conseqüente diminuição do desgaste das partes em contato;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z="2400" b="1" smtClean="0"/>
              <a:t>Atuar como agente de limpeza</a:t>
            </a:r>
            <a:r>
              <a:rPr lang="pt-BR" sz="2400" smtClean="0"/>
              <a:t>: retirando carvões e partículas de metais que se formam durante o funcionamento do motor;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z="2400" b="1" smtClean="0"/>
              <a:t>Resfriamento auxiliar</a:t>
            </a:r>
            <a:r>
              <a:rPr lang="pt-BR" sz="2400" smtClean="0"/>
              <a:t>: nos motores de 4 tempos;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z="2400" b="1" smtClean="0"/>
              <a:t>Vedação</a:t>
            </a:r>
            <a:r>
              <a:rPr lang="pt-BR" sz="2400" smtClean="0"/>
              <a:t>: entre os anéis do pistão e a parede do cilindro; 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pt-BR" sz="2400" b="1" smtClean="0"/>
              <a:t>Redução de ruído</a:t>
            </a:r>
            <a:r>
              <a:rPr lang="pt-BR" sz="2400" smtClean="0"/>
              <a:t>: amortece os choques e as cargas entre os mancais.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822325"/>
          </a:xfrm>
        </p:spPr>
        <p:txBody>
          <a:bodyPr/>
          <a:lstStyle/>
          <a:p>
            <a:r>
              <a:rPr lang="pt-BR" sz="3600" smtClean="0"/>
              <a:t>Especificações do óleo lubrificante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/>
              <a:buAutoNum type="arabicPeriod"/>
            </a:pPr>
            <a:r>
              <a:rPr lang="pt-BR" smtClean="0"/>
              <a:t>VISCOSIDADE: classificação SAE</a:t>
            </a:r>
          </a:p>
          <a:p>
            <a:pPr marL="609600" indent="-609600">
              <a:buFont typeface="Monotype Sorts"/>
              <a:buAutoNum type="arabicPeriod"/>
            </a:pPr>
            <a:r>
              <a:rPr lang="pt-BR" smtClean="0"/>
              <a:t>QUALIDADE: classificação API</a:t>
            </a:r>
          </a:p>
          <a:p>
            <a:pPr marL="609600" indent="-609600">
              <a:buFont typeface="Monotype Sorts"/>
              <a:buAutoNum type="arabicPeriod"/>
            </a:pPr>
            <a:endParaRPr lang="pt-BR" smtClean="0"/>
          </a:p>
          <a:p>
            <a:pPr marL="609600" indent="-609600">
              <a:buFont typeface="Wingdings" pitchFamily="2" charset="2"/>
              <a:buNone/>
            </a:pPr>
            <a:r>
              <a:rPr lang="en-US" smtClean="0"/>
              <a:t>SAE- Society of Automotive Engineers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mtClean="0"/>
              <a:t>API- American Petroleum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152400"/>
            <a:ext cx="8389937" cy="911225"/>
          </a:xfrm>
        </p:spPr>
        <p:txBody>
          <a:bodyPr/>
          <a:lstStyle/>
          <a:p>
            <a:r>
              <a:rPr lang="pt-BR" sz="4000" smtClean="0"/>
              <a:t>Viscosidade do óleo lubrificante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638675"/>
          </a:xfrm>
        </p:spPr>
        <p:txBody>
          <a:bodyPr/>
          <a:lstStyle/>
          <a:p>
            <a:r>
              <a:rPr lang="pt-BR" smtClean="0"/>
              <a:t>Usa o padrão da SAE;</a:t>
            </a:r>
          </a:p>
          <a:p>
            <a:r>
              <a:rPr lang="pt-BR" smtClean="0"/>
              <a:t>É medida em função da resistência ao escoamento do óleo;</a:t>
            </a:r>
          </a:p>
          <a:p>
            <a:r>
              <a:rPr lang="pt-BR" smtClean="0"/>
              <a:t>É o tempo em segundos, para que uma certa quantidade de óleo, numa dada temperatura, escoe através de um orifício de formato e dimensões padronizados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610600" cy="990600"/>
          </a:xfrm>
        </p:spPr>
        <p:txBody>
          <a:bodyPr/>
          <a:lstStyle/>
          <a:p>
            <a:r>
              <a:rPr lang="pt-BR" sz="4000" smtClean="0"/>
              <a:t>Viscosímetro Saybolt Universal 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960438" y="1733550"/>
            <a:ext cx="7493000" cy="4687888"/>
            <a:chOff x="610" y="1085"/>
            <a:chExt cx="4719" cy="2953"/>
          </a:xfrm>
        </p:grpSpPr>
        <p:sp>
          <p:nvSpPr>
            <p:cNvPr id="22531" name="Text Box 4"/>
            <p:cNvSpPr txBox="1">
              <a:spLocks noChangeArrowheads="1"/>
            </p:cNvSpPr>
            <p:nvPr/>
          </p:nvSpPr>
          <p:spPr bwMode="auto">
            <a:xfrm>
              <a:off x="1621" y="1085"/>
              <a:ext cx="133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Termômetro</a:t>
              </a:r>
            </a:p>
          </p:txBody>
        </p:sp>
        <p:sp>
          <p:nvSpPr>
            <p:cNvPr id="22532" name="Text Box 5"/>
            <p:cNvSpPr txBox="1">
              <a:spLocks noChangeArrowheads="1"/>
            </p:cNvSpPr>
            <p:nvPr/>
          </p:nvSpPr>
          <p:spPr bwMode="auto">
            <a:xfrm>
              <a:off x="2974" y="1085"/>
              <a:ext cx="126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Aquecedor</a:t>
              </a:r>
            </a:p>
          </p:txBody>
        </p:sp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4105" y="1735"/>
              <a:ext cx="1224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Óleo Lubrificante</a:t>
              </a:r>
            </a:p>
            <a:p>
              <a:pPr eaLnBrk="0" hangingPunct="0"/>
              <a:endParaRPr lang="pt-BR" sz="20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2534" name="Text Box 7"/>
            <p:cNvSpPr txBox="1">
              <a:spLocks noChangeArrowheads="1"/>
            </p:cNvSpPr>
            <p:nvPr/>
          </p:nvSpPr>
          <p:spPr bwMode="auto">
            <a:xfrm>
              <a:off x="610" y="1691"/>
              <a:ext cx="126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 Óleo de aquecimento</a:t>
              </a:r>
            </a:p>
          </p:txBody>
        </p:sp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610" y="2397"/>
              <a:ext cx="699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Orifício padrão</a:t>
              </a:r>
            </a:p>
          </p:txBody>
        </p:sp>
        <p:sp>
          <p:nvSpPr>
            <p:cNvPr id="2253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893" y="1410"/>
              <a:ext cx="1961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2547" y="3805"/>
              <a:ext cx="539" cy="2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2547" y="3805"/>
              <a:ext cx="539" cy="20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39" name="Rectangle 14"/>
            <p:cNvSpPr>
              <a:spLocks noChangeArrowheads="1"/>
            </p:cNvSpPr>
            <p:nvPr/>
          </p:nvSpPr>
          <p:spPr bwMode="auto">
            <a:xfrm>
              <a:off x="1893" y="2075"/>
              <a:ext cx="1941" cy="1164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1893" y="2075"/>
              <a:ext cx="1941" cy="116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1891" y="1703"/>
              <a:ext cx="1945" cy="230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42" name="Freeform 17"/>
            <p:cNvSpPr>
              <a:spLocks/>
            </p:cNvSpPr>
            <p:nvPr/>
          </p:nvSpPr>
          <p:spPr bwMode="auto">
            <a:xfrm>
              <a:off x="2566" y="1702"/>
              <a:ext cx="456" cy="167"/>
            </a:xfrm>
            <a:custGeom>
              <a:avLst/>
              <a:gdLst>
                <a:gd name="T0" fmla="*/ 456 w 456"/>
                <a:gd name="T1" fmla="*/ 4 h 167"/>
                <a:gd name="T2" fmla="*/ 456 w 456"/>
                <a:gd name="T3" fmla="*/ 167 h 167"/>
                <a:gd name="T4" fmla="*/ 0 w 456"/>
                <a:gd name="T5" fmla="*/ 167 h 167"/>
                <a:gd name="T6" fmla="*/ 0 w 456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167"/>
                <a:gd name="T14" fmla="*/ 456 w 456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167">
                  <a:moveTo>
                    <a:pt x="456" y="4"/>
                  </a:moveTo>
                  <a:lnTo>
                    <a:pt x="456" y="167"/>
                  </a:lnTo>
                  <a:lnTo>
                    <a:pt x="0" y="16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3" name="Freeform 18"/>
            <p:cNvSpPr>
              <a:spLocks/>
            </p:cNvSpPr>
            <p:nvPr/>
          </p:nvSpPr>
          <p:spPr bwMode="auto">
            <a:xfrm>
              <a:off x="2172" y="1397"/>
              <a:ext cx="48" cy="1049"/>
            </a:xfrm>
            <a:custGeom>
              <a:avLst/>
              <a:gdLst>
                <a:gd name="T0" fmla="*/ 24 w 48"/>
                <a:gd name="T1" fmla="*/ 0 h 1049"/>
                <a:gd name="T2" fmla="*/ 29 w 48"/>
                <a:gd name="T3" fmla="*/ 0 h 1049"/>
                <a:gd name="T4" fmla="*/ 33 w 48"/>
                <a:gd name="T5" fmla="*/ 2 h 1049"/>
                <a:gd name="T6" fmla="*/ 38 w 48"/>
                <a:gd name="T7" fmla="*/ 5 h 1049"/>
                <a:gd name="T8" fmla="*/ 41 w 48"/>
                <a:gd name="T9" fmla="*/ 6 h 1049"/>
                <a:gd name="T10" fmla="*/ 44 w 48"/>
                <a:gd name="T11" fmla="*/ 11 h 1049"/>
                <a:gd name="T12" fmla="*/ 46 w 48"/>
                <a:gd name="T13" fmla="*/ 14 h 1049"/>
                <a:gd name="T14" fmla="*/ 48 w 48"/>
                <a:gd name="T15" fmla="*/ 19 h 1049"/>
                <a:gd name="T16" fmla="*/ 48 w 48"/>
                <a:gd name="T17" fmla="*/ 24 h 1049"/>
                <a:gd name="T18" fmla="*/ 48 w 48"/>
                <a:gd name="T19" fmla="*/ 1024 h 1049"/>
                <a:gd name="T20" fmla="*/ 48 w 48"/>
                <a:gd name="T21" fmla="*/ 1030 h 1049"/>
                <a:gd name="T22" fmla="*/ 46 w 48"/>
                <a:gd name="T23" fmla="*/ 1033 h 1049"/>
                <a:gd name="T24" fmla="*/ 44 w 48"/>
                <a:gd name="T25" fmla="*/ 1038 h 1049"/>
                <a:gd name="T26" fmla="*/ 41 w 48"/>
                <a:gd name="T27" fmla="*/ 1041 h 1049"/>
                <a:gd name="T28" fmla="*/ 38 w 48"/>
                <a:gd name="T29" fmla="*/ 1044 h 1049"/>
                <a:gd name="T30" fmla="*/ 33 w 48"/>
                <a:gd name="T31" fmla="*/ 1048 h 1049"/>
                <a:gd name="T32" fmla="*/ 29 w 48"/>
                <a:gd name="T33" fmla="*/ 1048 h 1049"/>
                <a:gd name="T34" fmla="*/ 24 w 48"/>
                <a:gd name="T35" fmla="*/ 1049 h 1049"/>
                <a:gd name="T36" fmla="*/ 19 w 48"/>
                <a:gd name="T37" fmla="*/ 1048 h 1049"/>
                <a:gd name="T38" fmla="*/ 14 w 48"/>
                <a:gd name="T39" fmla="*/ 1048 h 1049"/>
                <a:gd name="T40" fmla="*/ 11 w 48"/>
                <a:gd name="T41" fmla="*/ 1044 h 1049"/>
                <a:gd name="T42" fmla="*/ 6 w 48"/>
                <a:gd name="T43" fmla="*/ 1041 h 1049"/>
                <a:gd name="T44" fmla="*/ 3 w 48"/>
                <a:gd name="T45" fmla="*/ 1038 h 1049"/>
                <a:gd name="T46" fmla="*/ 1 w 48"/>
                <a:gd name="T47" fmla="*/ 1033 h 1049"/>
                <a:gd name="T48" fmla="*/ 0 w 48"/>
                <a:gd name="T49" fmla="*/ 1030 h 1049"/>
                <a:gd name="T50" fmla="*/ 0 w 48"/>
                <a:gd name="T51" fmla="*/ 1024 h 1049"/>
                <a:gd name="T52" fmla="*/ 0 w 48"/>
                <a:gd name="T53" fmla="*/ 24 h 1049"/>
                <a:gd name="T54" fmla="*/ 0 w 48"/>
                <a:gd name="T55" fmla="*/ 19 h 1049"/>
                <a:gd name="T56" fmla="*/ 1 w 48"/>
                <a:gd name="T57" fmla="*/ 14 h 1049"/>
                <a:gd name="T58" fmla="*/ 3 w 48"/>
                <a:gd name="T59" fmla="*/ 11 h 1049"/>
                <a:gd name="T60" fmla="*/ 6 w 48"/>
                <a:gd name="T61" fmla="*/ 6 h 1049"/>
                <a:gd name="T62" fmla="*/ 11 w 48"/>
                <a:gd name="T63" fmla="*/ 5 h 1049"/>
                <a:gd name="T64" fmla="*/ 14 w 48"/>
                <a:gd name="T65" fmla="*/ 2 h 1049"/>
                <a:gd name="T66" fmla="*/ 19 w 48"/>
                <a:gd name="T67" fmla="*/ 0 h 1049"/>
                <a:gd name="T68" fmla="*/ 24 w 48"/>
                <a:gd name="T69" fmla="*/ 0 h 10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49"/>
                <a:gd name="T107" fmla="*/ 48 w 48"/>
                <a:gd name="T108" fmla="*/ 1049 h 10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49">
                  <a:moveTo>
                    <a:pt x="24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4" y="11"/>
                  </a:lnTo>
                  <a:lnTo>
                    <a:pt x="46" y="14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8" y="1024"/>
                  </a:lnTo>
                  <a:lnTo>
                    <a:pt x="48" y="1030"/>
                  </a:lnTo>
                  <a:lnTo>
                    <a:pt x="46" y="1033"/>
                  </a:lnTo>
                  <a:lnTo>
                    <a:pt x="44" y="1038"/>
                  </a:lnTo>
                  <a:lnTo>
                    <a:pt x="41" y="1041"/>
                  </a:lnTo>
                  <a:lnTo>
                    <a:pt x="38" y="1044"/>
                  </a:lnTo>
                  <a:lnTo>
                    <a:pt x="33" y="1048"/>
                  </a:lnTo>
                  <a:lnTo>
                    <a:pt x="29" y="1048"/>
                  </a:lnTo>
                  <a:lnTo>
                    <a:pt x="24" y="1049"/>
                  </a:lnTo>
                  <a:lnTo>
                    <a:pt x="19" y="1048"/>
                  </a:lnTo>
                  <a:lnTo>
                    <a:pt x="14" y="1048"/>
                  </a:lnTo>
                  <a:lnTo>
                    <a:pt x="11" y="1044"/>
                  </a:lnTo>
                  <a:lnTo>
                    <a:pt x="6" y="1041"/>
                  </a:lnTo>
                  <a:lnTo>
                    <a:pt x="3" y="1038"/>
                  </a:lnTo>
                  <a:lnTo>
                    <a:pt x="1" y="1033"/>
                  </a:lnTo>
                  <a:lnTo>
                    <a:pt x="0" y="1030"/>
                  </a:lnTo>
                  <a:lnTo>
                    <a:pt x="0" y="10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4" name="Rectangle 19"/>
            <p:cNvSpPr>
              <a:spLocks noChangeArrowheads="1"/>
            </p:cNvSpPr>
            <p:nvPr/>
          </p:nvSpPr>
          <p:spPr bwMode="auto">
            <a:xfrm>
              <a:off x="3386" y="1410"/>
              <a:ext cx="67" cy="993"/>
            </a:xfrm>
            <a:prstGeom prst="rect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>
              <a:off x="1904" y="3239"/>
              <a:ext cx="8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>
              <a:off x="2845" y="3239"/>
              <a:ext cx="9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7" name="Freeform 22"/>
            <p:cNvSpPr>
              <a:spLocks/>
            </p:cNvSpPr>
            <p:nvPr/>
          </p:nvSpPr>
          <p:spPr bwMode="auto">
            <a:xfrm>
              <a:off x="2686" y="2320"/>
              <a:ext cx="229" cy="983"/>
            </a:xfrm>
            <a:custGeom>
              <a:avLst/>
              <a:gdLst>
                <a:gd name="T0" fmla="*/ 0 w 229"/>
                <a:gd name="T1" fmla="*/ 0 h 983"/>
                <a:gd name="T2" fmla="*/ 1 w 229"/>
                <a:gd name="T3" fmla="*/ 708 h 983"/>
                <a:gd name="T4" fmla="*/ 1 w 229"/>
                <a:gd name="T5" fmla="*/ 721 h 983"/>
                <a:gd name="T6" fmla="*/ 3 w 229"/>
                <a:gd name="T7" fmla="*/ 732 h 983"/>
                <a:gd name="T8" fmla="*/ 6 w 229"/>
                <a:gd name="T9" fmla="*/ 742 h 983"/>
                <a:gd name="T10" fmla="*/ 9 w 229"/>
                <a:gd name="T11" fmla="*/ 750 h 983"/>
                <a:gd name="T12" fmla="*/ 19 w 229"/>
                <a:gd name="T13" fmla="*/ 767 h 983"/>
                <a:gd name="T14" fmla="*/ 30 w 229"/>
                <a:gd name="T15" fmla="*/ 780 h 983"/>
                <a:gd name="T16" fmla="*/ 41 w 229"/>
                <a:gd name="T17" fmla="*/ 794 h 983"/>
                <a:gd name="T18" fmla="*/ 54 w 229"/>
                <a:gd name="T19" fmla="*/ 807 h 983"/>
                <a:gd name="T20" fmla="*/ 67 w 229"/>
                <a:gd name="T21" fmla="*/ 823 h 983"/>
                <a:gd name="T22" fmla="*/ 78 w 229"/>
                <a:gd name="T23" fmla="*/ 839 h 983"/>
                <a:gd name="T24" fmla="*/ 81 w 229"/>
                <a:gd name="T25" fmla="*/ 865 h 983"/>
                <a:gd name="T26" fmla="*/ 83 w 229"/>
                <a:gd name="T27" fmla="*/ 885 h 983"/>
                <a:gd name="T28" fmla="*/ 83 w 229"/>
                <a:gd name="T29" fmla="*/ 906 h 983"/>
                <a:gd name="T30" fmla="*/ 79 w 229"/>
                <a:gd name="T31" fmla="*/ 924 h 983"/>
                <a:gd name="T32" fmla="*/ 76 w 229"/>
                <a:gd name="T33" fmla="*/ 941 h 983"/>
                <a:gd name="T34" fmla="*/ 70 w 229"/>
                <a:gd name="T35" fmla="*/ 955 h 983"/>
                <a:gd name="T36" fmla="*/ 62 w 229"/>
                <a:gd name="T37" fmla="*/ 970 h 983"/>
                <a:gd name="T38" fmla="*/ 54 w 229"/>
                <a:gd name="T39" fmla="*/ 981 h 983"/>
                <a:gd name="T40" fmla="*/ 59 w 229"/>
                <a:gd name="T41" fmla="*/ 981 h 983"/>
                <a:gd name="T42" fmla="*/ 75 w 229"/>
                <a:gd name="T43" fmla="*/ 981 h 983"/>
                <a:gd name="T44" fmla="*/ 95 w 229"/>
                <a:gd name="T45" fmla="*/ 983 h 983"/>
                <a:gd name="T46" fmla="*/ 121 w 229"/>
                <a:gd name="T47" fmla="*/ 983 h 983"/>
                <a:gd name="T48" fmla="*/ 146 w 229"/>
                <a:gd name="T49" fmla="*/ 981 h 983"/>
                <a:gd name="T50" fmla="*/ 169 w 229"/>
                <a:gd name="T51" fmla="*/ 981 h 983"/>
                <a:gd name="T52" fmla="*/ 185 w 229"/>
                <a:gd name="T53" fmla="*/ 981 h 983"/>
                <a:gd name="T54" fmla="*/ 191 w 229"/>
                <a:gd name="T55" fmla="*/ 981 h 983"/>
                <a:gd name="T56" fmla="*/ 185 w 229"/>
                <a:gd name="T57" fmla="*/ 978 h 983"/>
                <a:gd name="T58" fmla="*/ 180 w 229"/>
                <a:gd name="T59" fmla="*/ 973 h 983"/>
                <a:gd name="T60" fmla="*/ 175 w 229"/>
                <a:gd name="T61" fmla="*/ 967 h 983"/>
                <a:gd name="T62" fmla="*/ 170 w 229"/>
                <a:gd name="T63" fmla="*/ 960 h 983"/>
                <a:gd name="T64" fmla="*/ 164 w 229"/>
                <a:gd name="T65" fmla="*/ 943 h 983"/>
                <a:gd name="T66" fmla="*/ 159 w 229"/>
                <a:gd name="T67" fmla="*/ 924 h 983"/>
                <a:gd name="T68" fmla="*/ 156 w 229"/>
                <a:gd name="T69" fmla="*/ 903 h 983"/>
                <a:gd name="T70" fmla="*/ 154 w 229"/>
                <a:gd name="T71" fmla="*/ 881 h 983"/>
                <a:gd name="T72" fmla="*/ 156 w 229"/>
                <a:gd name="T73" fmla="*/ 861 h 983"/>
                <a:gd name="T74" fmla="*/ 159 w 229"/>
                <a:gd name="T75" fmla="*/ 844 h 983"/>
                <a:gd name="T76" fmla="*/ 162 w 229"/>
                <a:gd name="T77" fmla="*/ 836 h 983"/>
                <a:gd name="T78" fmla="*/ 167 w 229"/>
                <a:gd name="T79" fmla="*/ 826 h 983"/>
                <a:gd name="T80" fmla="*/ 172 w 229"/>
                <a:gd name="T81" fmla="*/ 818 h 983"/>
                <a:gd name="T82" fmla="*/ 177 w 229"/>
                <a:gd name="T83" fmla="*/ 812 h 983"/>
                <a:gd name="T84" fmla="*/ 188 w 229"/>
                <a:gd name="T85" fmla="*/ 798 h 983"/>
                <a:gd name="T86" fmla="*/ 201 w 229"/>
                <a:gd name="T87" fmla="*/ 785 h 983"/>
                <a:gd name="T88" fmla="*/ 212 w 229"/>
                <a:gd name="T89" fmla="*/ 771 h 983"/>
                <a:gd name="T90" fmla="*/ 221 w 229"/>
                <a:gd name="T91" fmla="*/ 753 h 983"/>
                <a:gd name="T92" fmla="*/ 225 w 229"/>
                <a:gd name="T93" fmla="*/ 743 h 983"/>
                <a:gd name="T94" fmla="*/ 228 w 229"/>
                <a:gd name="T95" fmla="*/ 732 h 983"/>
                <a:gd name="T96" fmla="*/ 229 w 229"/>
                <a:gd name="T97" fmla="*/ 721 h 983"/>
                <a:gd name="T98" fmla="*/ 229 w 229"/>
                <a:gd name="T99" fmla="*/ 708 h 983"/>
                <a:gd name="T100" fmla="*/ 229 w 229"/>
                <a:gd name="T101" fmla="*/ 684 h 983"/>
                <a:gd name="T102" fmla="*/ 229 w 229"/>
                <a:gd name="T103" fmla="*/ 619 h 983"/>
                <a:gd name="T104" fmla="*/ 229 w 229"/>
                <a:gd name="T105" fmla="*/ 522 h 983"/>
                <a:gd name="T106" fmla="*/ 229 w 229"/>
                <a:gd name="T107" fmla="*/ 407 h 983"/>
                <a:gd name="T108" fmla="*/ 229 w 229"/>
                <a:gd name="T109" fmla="*/ 284 h 983"/>
                <a:gd name="T110" fmla="*/ 229 w 229"/>
                <a:gd name="T111" fmla="*/ 168 h 983"/>
                <a:gd name="T112" fmla="*/ 229 w 229"/>
                <a:gd name="T113" fmla="*/ 69 h 983"/>
                <a:gd name="T114" fmla="*/ 229 w 229"/>
                <a:gd name="T115" fmla="*/ 0 h 983"/>
                <a:gd name="T116" fmla="*/ 0 w 229"/>
                <a:gd name="T117" fmla="*/ 0 h 9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"/>
                <a:gd name="T178" fmla="*/ 0 h 983"/>
                <a:gd name="T179" fmla="*/ 229 w 229"/>
                <a:gd name="T180" fmla="*/ 983 h 9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" h="983">
                  <a:moveTo>
                    <a:pt x="0" y="0"/>
                  </a:moveTo>
                  <a:lnTo>
                    <a:pt x="1" y="708"/>
                  </a:lnTo>
                  <a:lnTo>
                    <a:pt x="1" y="721"/>
                  </a:lnTo>
                  <a:lnTo>
                    <a:pt x="3" y="732"/>
                  </a:lnTo>
                  <a:lnTo>
                    <a:pt x="6" y="742"/>
                  </a:lnTo>
                  <a:lnTo>
                    <a:pt x="9" y="750"/>
                  </a:lnTo>
                  <a:lnTo>
                    <a:pt x="19" y="767"/>
                  </a:lnTo>
                  <a:lnTo>
                    <a:pt x="30" y="780"/>
                  </a:lnTo>
                  <a:lnTo>
                    <a:pt x="41" y="794"/>
                  </a:lnTo>
                  <a:lnTo>
                    <a:pt x="54" y="807"/>
                  </a:lnTo>
                  <a:lnTo>
                    <a:pt x="67" y="823"/>
                  </a:lnTo>
                  <a:lnTo>
                    <a:pt x="78" y="839"/>
                  </a:lnTo>
                  <a:lnTo>
                    <a:pt x="81" y="865"/>
                  </a:lnTo>
                  <a:lnTo>
                    <a:pt x="83" y="885"/>
                  </a:lnTo>
                  <a:lnTo>
                    <a:pt x="83" y="906"/>
                  </a:lnTo>
                  <a:lnTo>
                    <a:pt x="79" y="924"/>
                  </a:lnTo>
                  <a:lnTo>
                    <a:pt x="76" y="941"/>
                  </a:lnTo>
                  <a:lnTo>
                    <a:pt x="70" y="955"/>
                  </a:lnTo>
                  <a:lnTo>
                    <a:pt x="62" y="970"/>
                  </a:lnTo>
                  <a:lnTo>
                    <a:pt x="54" y="981"/>
                  </a:lnTo>
                  <a:lnTo>
                    <a:pt x="59" y="981"/>
                  </a:lnTo>
                  <a:lnTo>
                    <a:pt x="75" y="981"/>
                  </a:lnTo>
                  <a:lnTo>
                    <a:pt x="95" y="983"/>
                  </a:lnTo>
                  <a:lnTo>
                    <a:pt x="121" y="983"/>
                  </a:lnTo>
                  <a:lnTo>
                    <a:pt x="146" y="981"/>
                  </a:lnTo>
                  <a:lnTo>
                    <a:pt x="169" y="981"/>
                  </a:lnTo>
                  <a:lnTo>
                    <a:pt x="185" y="981"/>
                  </a:lnTo>
                  <a:lnTo>
                    <a:pt x="191" y="981"/>
                  </a:lnTo>
                  <a:lnTo>
                    <a:pt x="185" y="978"/>
                  </a:lnTo>
                  <a:lnTo>
                    <a:pt x="180" y="973"/>
                  </a:lnTo>
                  <a:lnTo>
                    <a:pt x="175" y="967"/>
                  </a:lnTo>
                  <a:lnTo>
                    <a:pt x="170" y="960"/>
                  </a:lnTo>
                  <a:lnTo>
                    <a:pt x="164" y="943"/>
                  </a:lnTo>
                  <a:lnTo>
                    <a:pt x="159" y="924"/>
                  </a:lnTo>
                  <a:lnTo>
                    <a:pt x="156" y="903"/>
                  </a:lnTo>
                  <a:lnTo>
                    <a:pt x="154" y="881"/>
                  </a:lnTo>
                  <a:lnTo>
                    <a:pt x="156" y="861"/>
                  </a:lnTo>
                  <a:lnTo>
                    <a:pt x="159" y="844"/>
                  </a:lnTo>
                  <a:lnTo>
                    <a:pt x="162" y="836"/>
                  </a:lnTo>
                  <a:lnTo>
                    <a:pt x="167" y="826"/>
                  </a:lnTo>
                  <a:lnTo>
                    <a:pt x="172" y="818"/>
                  </a:lnTo>
                  <a:lnTo>
                    <a:pt x="177" y="812"/>
                  </a:lnTo>
                  <a:lnTo>
                    <a:pt x="188" y="798"/>
                  </a:lnTo>
                  <a:lnTo>
                    <a:pt x="201" y="785"/>
                  </a:lnTo>
                  <a:lnTo>
                    <a:pt x="212" y="771"/>
                  </a:lnTo>
                  <a:lnTo>
                    <a:pt x="221" y="753"/>
                  </a:lnTo>
                  <a:lnTo>
                    <a:pt x="225" y="743"/>
                  </a:lnTo>
                  <a:lnTo>
                    <a:pt x="228" y="732"/>
                  </a:lnTo>
                  <a:lnTo>
                    <a:pt x="229" y="721"/>
                  </a:lnTo>
                  <a:lnTo>
                    <a:pt x="229" y="708"/>
                  </a:lnTo>
                  <a:lnTo>
                    <a:pt x="229" y="684"/>
                  </a:lnTo>
                  <a:lnTo>
                    <a:pt x="229" y="619"/>
                  </a:lnTo>
                  <a:lnTo>
                    <a:pt x="229" y="522"/>
                  </a:lnTo>
                  <a:lnTo>
                    <a:pt x="229" y="407"/>
                  </a:lnTo>
                  <a:lnTo>
                    <a:pt x="229" y="284"/>
                  </a:lnTo>
                  <a:lnTo>
                    <a:pt x="229" y="168"/>
                  </a:lnTo>
                  <a:lnTo>
                    <a:pt x="229" y="69"/>
                  </a:lnTo>
                  <a:lnTo>
                    <a:pt x="2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8" name="Freeform 23"/>
            <p:cNvSpPr>
              <a:spLocks/>
            </p:cNvSpPr>
            <p:nvPr/>
          </p:nvSpPr>
          <p:spPr bwMode="auto">
            <a:xfrm>
              <a:off x="2686" y="2320"/>
              <a:ext cx="229" cy="983"/>
            </a:xfrm>
            <a:custGeom>
              <a:avLst/>
              <a:gdLst>
                <a:gd name="T0" fmla="*/ 0 w 229"/>
                <a:gd name="T1" fmla="*/ 0 h 983"/>
                <a:gd name="T2" fmla="*/ 1 w 229"/>
                <a:gd name="T3" fmla="*/ 708 h 983"/>
                <a:gd name="T4" fmla="*/ 1 w 229"/>
                <a:gd name="T5" fmla="*/ 721 h 983"/>
                <a:gd name="T6" fmla="*/ 3 w 229"/>
                <a:gd name="T7" fmla="*/ 732 h 983"/>
                <a:gd name="T8" fmla="*/ 6 w 229"/>
                <a:gd name="T9" fmla="*/ 742 h 983"/>
                <a:gd name="T10" fmla="*/ 9 w 229"/>
                <a:gd name="T11" fmla="*/ 750 h 983"/>
                <a:gd name="T12" fmla="*/ 19 w 229"/>
                <a:gd name="T13" fmla="*/ 767 h 983"/>
                <a:gd name="T14" fmla="*/ 30 w 229"/>
                <a:gd name="T15" fmla="*/ 780 h 983"/>
                <a:gd name="T16" fmla="*/ 41 w 229"/>
                <a:gd name="T17" fmla="*/ 794 h 983"/>
                <a:gd name="T18" fmla="*/ 54 w 229"/>
                <a:gd name="T19" fmla="*/ 807 h 983"/>
                <a:gd name="T20" fmla="*/ 67 w 229"/>
                <a:gd name="T21" fmla="*/ 823 h 983"/>
                <a:gd name="T22" fmla="*/ 78 w 229"/>
                <a:gd name="T23" fmla="*/ 839 h 983"/>
                <a:gd name="T24" fmla="*/ 81 w 229"/>
                <a:gd name="T25" fmla="*/ 865 h 983"/>
                <a:gd name="T26" fmla="*/ 83 w 229"/>
                <a:gd name="T27" fmla="*/ 885 h 983"/>
                <a:gd name="T28" fmla="*/ 83 w 229"/>
                <a:gd name="T29" fmla="*/ 906 h 983"/>
                <a:gd name="T30" fmla="*/ 79 w 229"/>
                <a:gd name="T31" fmla="*/ 924 h 983"/>
                <a:gd name="T32" fmla="*/ 76 w 229"/>
                <a:gd name="T33" fmla="*/ 941 h 983"/>
                <a:gd name="T34" fmla="*/ 70 w 229"/>
                <a:gd name="T35" fmla="*/ 955 h 983"/>
                <a:gd name="T36" fmla="*/ 62 w 229"/>
                <a:gd name="T37" fmla="*/ 970 h 983"/>
                <a:gd name="T38" fmla="*/ 54 w 229"/>
                <a:gd name="T39" fmla="*/ 981 h 983"/>
                <a:gd name="T40" fmla="*/ 59 w 229"/>
                <a:gd name="T41" fmla="*/ 981 h 983"/>
                <a:gd name="T42" fmla="*/ 75 w 229"/>
                <a:gd name="T43" fmla="*/ 981 h 983"/>
                <a:gd name="T44" fmla="*/ 95 w 229"/>
                <a:gd name="T45" fmla="*/ 983 h 983"/>
                <a:gd name="T46" fmla="*/ 121 w 229"/>
                <a:gd name="T47" fmla="*/ 983 h 983"/>
                <a:gd name="T48" fmla="*/ 146 w 229"/>
                <a:gd name="T49" fmla="*/ 981 h 983"/>
                <a:gd name="T50" fmla="*/ 169 w 229"/>
                <a:gd name="T51" fmla="*/ 981 h 983"/>
                <a:gd name="T52" fmla="*/ 185 w 229"/>
                <a:gd name="T53" fmla="*/ 981 h 983"/>
                <a:gd name="T54" fmla="*/ 191 w 229"/>
                <a:gd name="T55" fmla="*/ 981 h 983"/>
                <a:gd name="T56" fmla="*/ 185 w 229"/>
                <a:gd name="T57" fmla="*/ 978 h 983"/>
                <a:gd name="T58" fmla="*/ 180 w 229"/>
                <a:gd name="T59" fmla="*/ 973 h 983"/>
                <a:gd name="T60" fmla="*/ 175 w 229"/>
                <a:gd name="T61" fmla="*/ 967 h 983"/>
                <a:gd name="T62" fmla="*/ 170 w 229"/>
                <a:gd name="T63" fmla="*/ 960 h 983"/>
                <a:gd name="T64" fmla="*/ 164 w 229"/>
                <a:gd name="T65" fmla="*/ 943 h 983"/>
                <a:gd name="T66" fmla="*/ 159 w 229"/>
                <a:gd name="T67" fmla="*/ 924 h 983"/>
                <a:gd name="T68" fmla="*/ 156 w 229"/>
                <a:gd name="T69" fmla="*/ 903 h 983"/>
                <a:gd name="T70" fmla="*/ 154 w 229"/>
                <a:gd name="T71" fmla="*/ 881 h 983"/>
                <a:gd name="T72" fmla="*/ 156 w 229"/>
                <a:gd name="T73" fmla="*/ 861 h 983"/>
                <a:gd name="T74" fmla="*/ 159 w 229"/>
                <a:gd name="T75" fmla="*/ 844 h 983"/>
                <a:gd name="T76" fmla="*/ 162 w 229"/>
                <a:gd name="T77" fmla="*/ 836 h 983"/>
                <a:gd name="T78" fmla="*/ 167 w 229"/>
                <a:gd name="T79" fmla="*/ 826 h 983"/>
                <a:gd name="T80" fmla="*/ 172 w 229"/>
                <a:gd name="T81" fmla="*/ 818 h 983"/>
                <a:gd name="T82" fmla="*/ 177 w 229"/>
                <a:gd name="T83" fmla="*/ 812 h 983"/>
                <a:gd name="T84" fmla="*/ 188 w 229"/>
                <a:gd name="T85" fmla="*/ 798 h 983"/>
                <a:gd name="T86" fmla="*/ 201 w 229"/>
                <a:gd name="T87" fmla="*/ 785 h 983"/>
                <a:gd name="T88" fmla="*/ 212 w 229"/>
                <a:gd name="T89" fmla="*/ 771 h 983"/>
                <a:gd name="T90" fmla="*/ 221 w 229"/>
                <a:gd name="T91" fmla="*/ 753 h 983"/>
                <a:gd name="T92" fmla="*/ 225 w 229"/>
                <a:gd name="T93" fmla="*/ 743 h 983"/>
                <a:gd name="T94" fmla="*/ 228 w 229"/>
                <a:gd name="T95" fmla="*/ 732 h 983"/>
                <a:gd name="T96" fmla="*/ 229 w 229"/>
                <a:gd name="T97" fmla="*/ 721 h 983"/>
                <a:gd name="T98" fmla="*/ 229 w 229"/>
                <a:gd name="T99" fmla="*/ 708 h 983"/>
                <a:gd name="T100" fmla="*/ 229 w 229"/>
                <a:gd name="T101" fmla="*/ 684 h 983"/>
                <a:gd name="T102" fmla="*/ 229 w 229"/>
                <a:gd name="T103" fmla="*/ 619 h 983"/>
                <a:gd name="T104" fmla="*/ 229 w 229"/>
                <a:gd name="T105" fmla="*/ 522 h 983"/>
                <a:gd name="T106" fmla="*/ 229 w 229"/>
                <a:gd name="T107" fmla="*/ 407 h 983"/>
                <a:gd name="T108" fmla="*/ 229 w 229"/>
                <a:gd name="T109" fmla="*/ 284 h 983"/>
                <a:gd name="T110" fmla="*/ 229 w 229"/>
                <a:gd name="T111" fmla="*/ 168 h 983"/>
                <a:gd name="T112" fmla="*/ 229 w 229"/>
                <a:gd name="T113" fmla="*/ 69 h 983"/>
                <a:gd name="T114" fmla="*/ 229 w 229"/>
                <a:gd name="T115" fmla="*/ 0 h 983"/>
                <a:gd name="T116" fmla="*/ 0 w 229"/>
                <a:gd name="T117" fmla="*/ 0 h 9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"/>
                <a:gd name="T178" fmla="*/ 0 h 983"/>
                <a:gd name="T179" fmla="*/ 229 w 229"/>
                <a:gd name="T180" fmla="*/ 983 h 9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" h="983">
                  <a:moveTo>
                    <a:pt x="0" y="0"/>
                  </a:moveTo>
                  <a:lnTo>
                    <a:pt x="1" y="708"/>
                  </a:lnTo>
                  <a:lnTo>
                    <a:pt x="1" y="721"/>
                  </a:lnTo>
                  <a:lnTo>
                    <a:pt x="3" y="732"/>
                  </a:lnTo>
                  <a:lnTo>
                    <a:pt x="6" y="742"/>
                  </a:lnTo>
                  <a:lnTo>
                    <a:pt x="9" y="750"/>
                  </a:lnTo>
                  <a:lnTo>
                    <a:pt x="19" y="767"/>
                  </a:lnTo>
                  <a:lnTo>
                    <a:pt x="30" y="780"/>
                  </a:lnTo>
                  <a:lnTo>
                    <a:pt x="41" y="794"/>
                  </a:lnTo>
                  <a:lnTo>
                    <a:pt x="54" y="807"/>
                  </a:lnTo>
                  <a:lnTo>
                    <a:pt x="67" y="823"/>
                  </a:lnTo>
                  <a:lnTo>
                    <a:pt x="78" y="839"/>
                  </a:lnTo>
                  <a:lnTo>
                    <a:pt x="81" y="865"/>
                  </a:lnTo>
                  <a:lnTo>
                    <a:pt x="83" y="885"/>
                  </a:lnTo>
                  <a:lnTo>
                    <a:pt x="83" y="906"/>
                  </a:lnTo>
                  <a:lnTo>
                    <a:pt x="79" y="924"/>
                  </a:lnTo>
                  <a:lnTo>
                    <a:pt x="76" y="941"/>
                  </a:lnTo>
                  <a:lnTo>
                    <a:pt x="70" y="955"/>
                  </a:lnTo>
                  <a:lnTo>
                    <a:pt x="62" y="970"/>
                  </a:lnTo>
                  <a:lnTo>
                    <a:pt x="54" y="981"/>
                  </a:lnTo>
                  <a:lnTo>
                    <a:pt x="59" y="981"/>
                  </a:lnTo>
                  <a:lnTo>
                    <a:pt x="75" y="981"/>
                  </a:lnTo>
                  <a:lnTo>
                    <a:pt x="95" y="983"/>
                  </a:lnTo>
                  <a:lnTo>
                    <a:pt x="121" y="983"/>
                  </a:lnTo>
                  <a:lnTo>
                    <a:pt x="146" y="981"/>
                  </a:lnTo>
                  <a:lnTo>
                    <a:pt x="169" y="981"/>
                  </a:lnTo>
                  <a:lnTo>
                    <a:pt x="185" y="981"/>
                  </a:lnTo>
                  <a:lnTo>
                    <a:pt x="191" y="981"/>
                  </a:lnTo>
                  <a:lnTo>
                    <a:pt x="185" y="978"/>
                  </a:lnTo>
                  <a:lnTo>
                    <a:pt x="180" y="973"/>
                  </a:lnTo>
                  <a:lnTo>
                    <a:pt x="175" y="967"/>
                  </a:lnTo>
                  <a:lnTo>
                    <a:pt x="170" y="960"/>
                  </a:lnTo>
                  <a:lnTo>
                    <a:pt x="164" y="943"/>
                  </a:lnTo>
                  <a:lnTo>
                    <a:pt x="159" y="924"/>
                  </a:lnTo>
                  <a:lnTo>
                    <a:pt x="156" y="903"/>
                  </a:lnTo>
                  <a:lnTo>
                    <a:pt x="154" y="881"/>
                  </a:lnTo>
                  <a:lnTo>
                    <a:pt x="156" y="861"/>
                  </a:lnTo>
                  <a:lnTo>
                    <a:pt x="159" y="844"/>
                  </a:lnTo>
                  <a:lnTo>
                    <a:pt x="162" y="836"/>
                  </a:lnTo>
                  <a:lnTo>
                    <a:pt x="167" y="826"/>
                  </a:lnTo>
                  <a:lnTo>
                    <a:pt x="172" y="818"/>
                  </a:lnTo>
                  <a:lnTo>
                    <a:pt x="177" y="812"/>
                  </a:lnTo>
                  <a:lnTo>
                    <a:pt x="188" y="798"/>
                  </a:lnTo>
                  <a:lnTo>
                    <a:pt x="201" y="785"/>
                  </a:lnTo>
                  <a:lnTo>
                    <a:pt x="212" y="771"/>
                  </a:lnTo>
                  <a:lnTo>
                    <a:pt x="221" y="753"/>
                  </a:lnTo>
                  <a:lnTo>
                    <a:pt x="225" y="743"/>
                  </a:lnTo>
                  <a:lnTo>
                    <a:pt x="228" y="732"/>
                  </a:lnTo>
                  <a:lnTo>
                    <a:pt x="229" y="721"/>
                  </a:lnTo>
                  <a:lnTo>
                    <a:pt x="229" y="708"/>
                  </a:lnTo>
                  <a:lnTo>
                    <a:pt x="229" y="684"/>
                  </a:lnTo>
                  <a:lnTo>
                    <a:pt x="229" y="619"/>
                  </a:lnTo>
                  <a:lnTo>
                    <a:pt x="229" y="522"/>
                  </a:lnTo>
                  <a:lnTo>
                    <a:pt x="229" y="407"/>
                  </a:lnTo>
                  <a:lnTo>
                    <a:pt x="229" y="284"/>
                  </a:lnTo>
                  <a:lnTo>
                    <a:pt x="229" y="168"/>
                  </a:lnTo>
                  <a:lnTo>
                    <a:pt x="229" y="69"/>
                  </a:lnTo>
                  <a:lnTo>
                    <a:pt x="22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49" name="Freeform 24"/>
            <p:cNvSpPr>
              <a:spLocks/>
            </p:cNvSpPr>
            <p:nvPr/>
          </p:nvSpPr>
          <p:spPr bwMode="auto">
            <a:xfrm>
              <a:off x="2686" y="1867"/>
              <a:ext cx="229" cy="453"/>
            </a:xfrm>
            <a:custGeom>
              <a:avLst/>
              <a:gdLst>
                <a:gd name="T0" fmla="*/ 0 w 229"/>
                <a:gd name="T1" fmla="*/ 453 h 453"/>
                <a:gd name="T2" fmla="*/ 0 w 229"/>
                <a:gd name="T3" fmla="*/ 0 h 453"/>
                <a:gd name="T4" fmla="*/ 229 w 229"/>
                <a:gd name="T5" fmla="*/ 0 h 453"/>
                <a:gd name="T6" fmla="*/ 229 w 229"/>
                <a:gd name="T7" fmla="*/ 453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453"/>
                <a:gd name="T14" fmla="*/ 229 w 229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453">
                  <a:moveTo>
                    <a:pt x="0" y="453"/>
                  </a:moveTo>
                  <a:lnTo>
                    <a:pt x="0" y="0"/>
                  </a:lnTo>
                  <a:lnTo>
                    <a:pt x="229" y="0"/>
                  </a:lnTo>
                  <a:lnTo>
                    <a:pt x="229" y="4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50" name="Freeform 25"/>
            <p:cNvSpPr>
              <a:spLocks/>
            </p:cNvSpPr>
            <p:nvPr/>
          </p:nvSpPr>
          <p:spPr bwMode="auto">
            <a:xfrm>
              <a:off x="2545" y="3604"/>
              <a:ext cx="541" cy="405"/>
            </a:xfrm>
            <a:custGeom>
              <a:avLst/>
              <a:gdLst>
                <a:gd name="T0" fmla="*/ 0 w 541"/>
                <a:gd name="T1" fmla="*/ 0 h 405"/>
                <a:gd name="T2" fmla="*/ 0 w 541"/>
                <a:gd name="T3" fmla="*/ 405 h 405"/>
                <a:gd name="T4" fmla="*/ 541 w 541"/>
                <a:gd name="T5" fmla="*/ 405 h 405"/>
                <a:gd name="T6" fmla="*/ 541 w 541"/>
                <a:gd name="T7" fmla="*/ 0 h 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1"/>
                <a:gd name="T13" fmla="*/ 0 h 405"/>
                <a:gd name="T14" fmla="*/ 541 w 541"/>
                <a:gd name="T15" fmla="*/ 405 h 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1" h="405">
                  <a:moveTo>
                    <a:pt x="0" y="0"/>
                  </a:moveTo>
                  <a:lnTo>
                    <a:pt x="0" y="405"/>
                  </a:lnTo>
                  <a:lnTo>
                    <a:pt x="541" y="405"/>
                  </a:lnTo>
                  <a:lnTo>
                    <a:pt x="5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51" name="Oval 26"/>
            <p:cNvSpPr>
              <a:spLocks noChangeArrowheads="1"/>
            </p:cNvSpPr>
            <p:nvPr/>
          </p:nvSpPr>
          <p:spPr bwMode="auto">
            <a:xfrm>
              <a:off x="2789" y="3339"/>
              <a:ext cx="56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2552" name="Oval 27"/>
            <p:cNvSpPr>
              <a:spLocks noChangeArrowheads="1"/>
            </p:cNvSpPr>
            <p:nvPr/>
          </p:nvSpPr>
          <p:spPr bwMode="auto">
            <a:xfrm>
              <a:off x="2789" y="3476"/>
              <a:ext cx="56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2553" name="Oval 28"/>
            <p:cNvSpPr>
              <a:spLocks noChangeArrowheads="1"/>
            </p:cNvSpPr>
            <p:nvPr/>
          </p:nvSpPr>
          <p:spPr bwMode="auto">
            <a:xfrm>
              <a:off x="2789" y="3612"/>
              <a:ext cx="56" cy="4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 flipH="1">
              <a:off x="2794" y="2136"/>
              <a:ext cx="1311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55" name="Line 10"/>
            <p:cNvSpPr>
              <a:spLocks noChangeShapeType="1"/>
            </p:cNvSpPr>
            <p:nvPr/>
          </p:nvSpPr>
          <p:spPr bwMode="auto">
            <a:xfrm>
              <a:off x="1266" y="2136"/>
              <a:ext cx="1065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556" name="Line 9"/>
            <p:cNvSpPr>
              <a:spLocks noChangeShapeType="1"/>
            </p:cNvSpPr>
            <p:nvPr/>
          </p:nvSpPr>
          <p:spPr bwMode="auto">
            <a:xfrm>
              <a:off x="1346" y="2542"/>
              <a:ext cx="1389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383587" cy="990600"/>
          </a:xfrm>
        </p:spPr>
        <p:txBody>
          <a:bodyPr/>
          <a:lstStyle/>
          <a:p>
            <a:r>
              <a:rPr lang="pt-BR" smtClean="0">
                <a:solidFill>
                  <a:srgbClr val="827F08"/>
                </a:solidFill>
              </a:rPr>
              <a:t>Classificação SAE</a:t>
            </a:r>
          </a:p>
        </p:txBody>
      </p:sp>
      <p:graphicFrame>
        <p:nvGraphicFramePr>
          <p:cNvPr id="148555" name="Group 75"/>
          <p:cNvGraphicFramePr>
            <a:graphicFrameLocks noGrp="1"/>
          </p:cNvGraphicFramePr>
          <p:nvPr/>
        </p:nvGraphicFramePr>
        <p:xfrm>
          <a:off x="1524000" y="1978025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Cárter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Transmissão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 5W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 75W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10W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 90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30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 140</a:t>
                      </a:r>
                      <a:endParaRPr kumimoji="1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40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 250</a:t>
                      </a:r>
                      <a:endParaRPr kumimoji="1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SAE 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to vede e branco">
  <a:themeElements>
    <a:clrScheme name="abstrato vede e branco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abstrato vede e br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bstrato vede e branco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abstrato vede e branco</Template>
  <TotalTime>627</TotalTime>
  <Words>1036</Words>
  <Application>Microsoft Office PowerPoint</Application>
  <PresentationFormat>Apresentação na tela (4:3)</PresentationFormat>
  <Paragraphs>175</Paragraphs>
  <Slides>31</Slides>
  <Notes>1</Notes>
  <HiddenSlides>0</HiddenSlides>
  <MMClips>1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31</vt:i4>
      </vt:variant>
    </vt:vector>
  </HeadingPairs>
  <TitlesOfParts>
    <vt:vector size="48" baseType="lpstr">
      <vt:lpstr>Times New Roman</vt:lpstr>
      <vt:lpstr>Arial</vt:lpstr>
      <vt:lpstr>Wingdings</vt:lpstr>
      <vt:lpstr>Monotype Sorts</vt:lpstr>
      <vt:lpstr>Tahoma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abstrato vede e branco</vt:lpstr>
      <vt:lpstr>Sistema de Lubrificação dos Motores de Combustão Interna</vt:lpstr>
      <vt:lpstr>SISTEMA DE LUBRIFICAÇÃO</vt:lpstr>
      <vt:lpstr>Sistema de lubrificação</vt:lpstr>
      <vt:lpstr>Óleos lubrificantes</vt:lpstr>
      <vt:lpstr>Funções dos óleos lubrificantes</vt:lpstr>
      <vt:lpstr>Especificações do óleo lubrificante</vt:lpstr>
      <vt:lpstr>Viscosidade do óleo lubrificante</vt:lpstr>
      <vt:lpstr>Viscosímetro Saybolt Universal </vt:lpstr>
      <vt:lpstr>Classificação SAE</vt:lpstr>
      <vt:lpstr>A viscosidade do óleo lubrificante vem estampada na lata. Quanto maior o número mais alta é a viscosidade do óleo. </vt:lpstr>
      <vt:lpstr>Qualidade do óleo lubrificante</vt:lpstr>
      <vt:lpstr>Classificação API</vt:lpstr>
      <vt:lpstr>API para motores OTTO</vt:lpstr>
      <vt:lpstr>API para motores DIESEL-Tratores</vt:lpstr>
      <vt:lpstr>Óleos para motores de tratores</vt:lpstr>
      <vt:lpstr>Tipos de aditivos</vt:lpstr>
      <vt:lpstr>Tipos de sistemas de lubrificação</vt:lpstr>
      <vt:lpstr>Sistema de mistura com o combustível</vt:lpstr>
      <vt:lpstr>SISTEMA POR SALPICO</vt:lpstr>
      <vt:lpstr>Sistema de lubrificação por salpico</vt:lpstr>
      <vt:lpstr>Slide 21</vt:lpstr>
      <vt:lpstr>Slide 22</vt:lpstr>
      <vt:lpstr>SISTEMA DE CIRCULAÇÃO E SALPICO</vt:lpstr>
      <vt:lpstr>SISTEMA DE CIRCULAÇÃO SOB PRESSÃO </vt:lpstr>
      <vt:lpstr>Sistema de circulação sob pressão</vt:lpstr>
      <vt:lpstr>Bomba de óleo lubrificante</vt:lpstr>
      <vt:lpstr>Bomba de engrenagens</vt:lpstr>
      <vt:lpstr>Filtro de óleo lubrificante</vt:lpstr>
      <vt:lpstr>Filtro de óleo lubrificante</vt:lpstr>
      <vt:lpstr>Componentes</vt:lpstr>
      <vt:lpstr>Sistema de circulação sob pressão</vt:lpstr>
    </vt:vector>
  </TitlesOfParts>
  <Company>ECOLOGIA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Lubrificação dos Motores</dc:title>
  <dc:creator>VARELLA</dc:creator>
  <cp:lastModifiedBy>Carlos Alberto Alves Varella</cp:lastModifiedBy>
  <cp:revision>17</cp:revision>
  <dcterms:created xsi:type="dcterms:W3CDTF">2007-06-27T01:26:13Z</dcterms:created>
  <dcterms:modified xsi:type="dcterms:W3CDTF">2012-10-18T21:28:27Z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TC011408001046</vt:lpwstr>
  </property>
</Properties>
</file>