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3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67" r:id="rId15"/>
    <p:sldId id="272" r:id="rId16"/>
    <p:sldId id="273" r:id="rId17"/>
    <p:sldId id="257" r:id="rId18"/>
    <p:sldId id="258" r:id="rId19"/>
    <p:sldId id="259" r:id="rId20"/>
    <p:sldId id="284" r:id="rId21"/>
    <p:sldId id="275" r:id="rId22"/>
    <p:sldId id="278" r:id="rId23"/>
    <p:sldId id="282" r:id="rId24"/>
    <p:sldId id="279" r:id="rId25"/>
    <p:sldId id="280" r:id="rId26"/>
    <p:sldId id="274" r:id="rId27"/>
    <p:sldId id="281" r:id="rId28"/>
    <p:sldId id="285" r:id="rId29"/>
    <p:sldId id="276" r:id="rId30"/>
    <p:sldId id="277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45540D-D328-4752-AF77-C768AB1113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913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7A794C-DF3D-41B3-A117-4C17340C1482}" type="slidenum">
              <a:rPr lang="pt-BR" smtClean="0"/>
              <a:pPr eaLnBrk="1" hangingPunct="1"/>
              <a:t>3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530EB-3AC9-4962-A81A-95582A4343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52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673D-D49A-4EE4-86C3-14B3184067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B3AD-9C6A-427B-A1A7-DCFD72E584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902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97F7-FA1A-454C-913B-51A361E50C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30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52BA-3257-4B5D-AFDF-9DC688C7F5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04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366F8-D99C-43C9-A57A-232816A0E0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53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E1CB-72ED-41FC-913A-5591E413BB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11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99AE-901B-4605-AFF7-A0FA49469A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3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517E9-089E-4A60-88A9-12C375F5A6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58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653A-BA27-46EE-896B-22DDCBDF47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07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81881-A5C0-4095-A6DB-7B01F593F9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10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D907A-F90A-4F86-914C-1DA5DD60F7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3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64A52AE-0025-4D0A-AE1F-B38B27C822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rella@ufrrj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85938"/>
            <a:ext cx="8569325" cy="2043112"/>
          </a:xfrm>
        </p:spPr>
        <p:txBody>
          <a:bodyPr/>
          <a:lstStyle/>
          <a:p>
            <a:pPr eaLnBrk="1" hangingPunct="1"/>
            <a:r>
              <a:rPr lang="pt-BR" sz="3600" b="1" smtClean="0"/>
              <a:t>PRINCÍPIOS DE FUNCIONAMENTO DOS MOTORES DE COMBUSTÃO INTERNA 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052" name="Imagem 1" descr="logomarca_ufrrj_cor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4313"/>
            <a:ext cx="2886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2643188" y="684213"/>
            <a:ext cx="3857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Instituto de Tecnologia - Departamento de Engenharia</a:t>
            </a:r>
            <a:endParaRPr lang="pt-BR" sz="1200"/>
          </a:p>
          <a:p>
            <a:pPr algn="ctr" eaLnBrk="0" hangingPunct="0"/>
            <a:r>
              <a:rPr lang="pt-BR" sz="1200" b="1">
                <a:cs typeface="Times New Roman" pitchFamily="18" charset="0"/>
              </a:rPr>
              <a:t>IT 154 Motores e Tratores</a:t>
            </a:r>
            <a:endParaRPr lang="pt-BR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3481388" y="3648075"/>
            <a:ext cx="2181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Carlos Alberto Alves Varella</a:t>
            </a:r>
            <a:r>
              <a:rPr lang="pt-BR" sz="1200" u="sng" baseline="30000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[1]</a:t>
            </a:r>
            <a:endParaRPr lang="pt-BR" sz="1200"/>
          </a:p>
          <a:p>
            <a:pPr algn="ctr" eaLnBrk="0" hangingPunct="0"/>
            <a:r>
              <a:rPr lang="pt-BR" sz="1200"/>
              <a:t/>
            </a:r>
            <a:br>
              <a:rPr lang="pt-BR" sz="1200"/>
            </a:br>
            <a:endParaRPr lang="pt-BR" sz="1200"/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482600" y="6207125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239713" y="6213475"/>
            <a:ext cx="8664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pt-BR" sz="1200" u="sng" baseline="30000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[1]</a:t>
            </a:r>
            <a:r>
              <a:rPr lang="pt-BR" sz="1200">
                <a:cs typeface="Times New Roman" pitchFamily="18" charset="0"/>
              </a:rPr>
              <a:t> Professor. Universidade Federal Rural do Rio de Janeiro, IT-Departamento de Engenharia, BR 465 km 7 - CEP 23890-000</a:t>
            </a:r>
          </a:p>
          <a:p>
            <a:pPr algn="just" eaLnBrk="0" hangingPunct="0"/>
            <a:r>
              <a:rPr lang="pt-BR" sz="1200">
                <a:cs typeface="Times New Roman" pitchFamily="18" charset="0"/>
              </a:rPr>
              <a:t> Seropédica – RJ. E-mail: </a:t>
            </a:r>
            <a:r>
              <a:rPr lang="pt-BR" sz="1200">
                <a:cs typeface="Times New Roman" pitchFamily="18" charset="0"/>
                <a:hlinkClick r:id="rId3"/>
              </a:rPr>
              <a:t>varella@ufrrj.br</a:t>
            </a:r>
            <a:r>
              <a:rPr lang="pt-BR" sz="1200">
                <a:cs typeface="Times New Roman" pitchFamily="18" charset="0"/>
              </a:rPr>
              <a:t>.</a:t>
            </a:r>
            <a:endParaRPr lang="pt-BR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Funcionamento básico dos motores OTTO 4 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1063625"/>
          </a:xfrm>
        </p:spPr>
        <p:txBody>
          <a:bodyPr/>
          <a:lstStyle/>
          <a:p>
            <a:pPr eaLnBrk="1" hangingPunct="1"/>
            <a:r>
              <a:rPr lang="pt-BR" b="1" dirty="0" smtClean="0"/>
              <a:t>Primeiro curso:  </a:t>
            </a:r>
            <a:r>
              <a:rPr lang="pt-BR" dirty="0" smtClean="0"/>
              <a:t>Admissão O pistão se desloca do PMS para PMI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924175"/>
            <a:ext cx="2605087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116013" y="3114675"/>
            <a:ext cx="2471737" cy="962025"/>
          </a:xfrm>
          <a:prstGeom prst="rightArrow">
            <a:avLst>
              <a:gd name="adj1" fmla="val 50000"/>
              <a:gd name="adj2" fmla="val 64233"/>
            </a:avLst>
          </a:prstGeom>
          <a:gradFill rotWithShape="1">
            <a:gsLst>
              <a:gs pos="0">
                <a:srgbClr val="FFFFFF">
                  <a:alpha val="48000"/>
                </a:srgbClr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b="1"/>
              <a:t>Ar + combustível</a:t>
            </a:r>
          </a:p>
        </p:txBody>
      </p:sp>
      <p:sp>
        <p:nvSpPr>
          <p:cNvPr id="11270" name="CaixaDeTexto 5"/>
          <p:cNvSpPr txBox="1">
            <a:spLocks noChangeArrowheads="1"/>
          </p:cNvSpPr>
          <p:nvPr/>
        </p:nvSpPr>
        <p:spPr bwMode="auto">
          <a:xfrm>
            <a:off x="3571875" y="286067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Admissão</a:t>
            </a:r>
          </a:p>
        </p:txBody>
      </p:sp>
      <p:sp>
        <p:nvSpPr>
          <p:cNvPr id="11271" name="CaixaDeTexto 6"/>
          <p:cNvSpPr txBox="1">
            <a:spLocks noChangeArrowheads="1"/>
          </p:cNvSpPr>
          <p:nvPr/>
        </p:nvSpPr>
        <p:spPr bwMode="auto">
          <a:xfrm>
            <a:off x="5643563" y="2789238"/>
            <a:ext cx="1357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Descarga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sz="4000" smtClean="0"/>
              <a:t>Segundo curso: compressão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1160462"/>
          </a:xfrm>
        </p:spPr>
        <p:txBody>
          <a:bodyPr/>
          <a:lstStyle/>
          <a:p>
            <a:pPr eaLnBrk="1" hangingPunct="1"/>
            <a:r>
              <a:rPr lang="pt-BR" dirty="0" smtClean="0"/>
              <a:t>O pistão se desloca do PMI para PMS</a:t>
            </a:r>
          </a:p>
          <a:p>
            <a:pPr eaLnBrk="1" hangingPunct="1"/>
            <a:r>
              <a:rPr lang="pt-BR" dirty="0" smtClean="0"/>
              <a:t>Redução do volume admitido, aumento da temperatura</a:t>
            </a:r>
          </a:p>
          <a:p>
            <a:pPr eaLnBrk="1" hangingPunct="1"/>
            <a:endParaRPr lang="pt-BR" dirty="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476500"/>
            <a:ext cx="2452688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CaixaDeTexto 4"/>
          <p:cNvSpPr txBox="1">
            <a:spLocks noChangeArrowheads="1"/>
          </p:cNvSpPr>
          <p:nvPr/>
        </p:nvSpPr>
        <p:spPr bwMode="auto">
          <a:xfrm>
            <a:off x="3571875" y="242887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Admissão</a:t>
            </a:r>
          </a:p>
        </p:txBody>
      </p:sp>
      <p:sp>
        <p:nvSpPr>
          <p:cNvPr id="12294" name="CaixaDeTexto 5"/>
          <p:cNvSpPr txBox="1">
            <a:spLocks noChangeArrowheads="1"/>
          </p:cNvSpPr>
          <p:nvPr/>
        </p:nvSpPr>
        <p:spPr bwMode="auto">
          <a:xfrm>
            <a:off x="5643563" y="2357438"/>
            <a:ext cx="1357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Descarga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pt-BR" sz="4000" smtClean="0"/>
              <a:t>Terceiro curso: expansão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6788"/>
            <a:ext cx="8229600" cy="1022052"/>
          </a:xfrm>
        </p:spPr>
        <p:txBody>
          <a:bodyPr/>
          <a:lstStyle/>
          <a:p>
            <a:pPr eaLnBrk="1" hangingPunct="1"/>
            <a:r>
              <a:rPr lang="pt-BR" dirty="0" smtClean="0"/>
              <a:t>Centelha elétrica ; deslocamento do pistão do PMS para PMI</a:t>
            </a:r>
          </a:p>
          <a:p>
            <a:pPr eaLnBrk="1" hangingPunct="1"/>
            <a:r>
              <a:rPr lang="pt-BR" dirty="0" smtClean="0"/>
              <a:t>Tempo útil. Transformação da energia térmica em mecânica</a:t>
            </a:r>
          </a:p>
          <a:p>
            <a:pPr eaLnBrk="1" hangingPunct="1"/>
            <a:endParaRPr lang="pt-BR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285" y="2982092"/>
            <a:ext cx="2566988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CaixaDeTexto 4"/>
          <p:cNvSpPr txBox="1">
            <a:spLocks noChangeArrowheads="1"/>
          </p:cNvSpPr>
          <p:nvPr/>
        </p:nvSpPr>
        <p:spPr bwMode="auto">
          <a:xfrm>
            <a:off x="2987824" y="3116263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dirty="0"/>
              <a:t>Admissão</a:t>
            </a:r>
          </a:p>
        </p:txBody>
      </p:sp>
      <p:sp>
        <p:nvSpPr>
          <p:cNvPr id="13318" name="CaixaDeTexto 5"/>
          <p:cNvSpPr txBox="1">
            <a:spLocks noChangeArrowheads="1"/>
          </p:cNvSpPr>
          <p:nvPr/>
        </p:nvSpPr>
        <p:spPr bwMode="auto">
          <a:xfrm>
            <a:off x="5751165" y="2797148"/>
            <a:ext cx="1357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dirty="0"/>
              <a:t>Descarga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4000" smtClean="0"/>
              <a:t>Quarto curso: descarga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749300"/>
          </a:xfrm>
        </p:spPr>
        <p:txBody>
          <a:bodyPr/>
          <a:lstStyle/>
          <a:p>
            <a:pPr eaLnBrk="1" hangingPunct="1"/>
            <a:r>
              <a:rPr lang="pt-BR" smtClean="0"/>
              <a:t>Pistão se desloca do PMI para PMS</a:t>
            </a:r>
          </a:p>
          <a:p>
            <a:pPr eaLnBrk="1" hangingPunct="1"/>
            <a:r>
              <a:rPr lang="pt-BR" smtClean="0"/>
              <a:t>Elimina resíduos da combustão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492375"/>
            <a:ext cx="29035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724525" y="2708275"/>
            <a:ext cx="1800225" cy="1152525"/>
          </a:xfrm>
          <a:prstGeom prst="rightArrow">
            <a:avLst>
              <a:gd name="adj1" fmla="val 50000"/>
              <a:gd name="adj2" fmla="val 39050"/>
            </a:avLst>
          </a:prstGeom>
          <a:gradFill rotWithShape="1">
            <a:gsLst>
              <a:gs pos="0">
                <a:srgbClr val="FFFFFF">
                  <a:alpha val="48000"/>
                </a:srgb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b="1"/>
              <a:t>Resíduos da combustão</a:t>
            </a:r>
          </a:p>
        </p:txBody>
      </p:sp>
      <p:sp>
        <p:nvSpPr>
          <p:cNvPr id="14342" name="CaixaDeTexto 5"/>
          <p:cNvSpPr txBox="1">
            <a:spLocks noChangeArrowheads="1"/>
          </p:cNvSpPr>
          <p:nvPr/>
        </p:nvSpPr>
        <p:spPr bwMode="auto">
          <a:xfrm>
            <a:off x="3571875" y="242887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Admissão</a:t>
            </a:r>
          </a:p>
        </p:txBody>
      </p:sp>
      <p:sp>
        <p:nvSpPr>
          <p:cNvPr id="14343" name="CaixaDeTexto 6"/>
          <p:cNvSpPr txBox="1">
            <a:spLocks noChangeArrowheads="1"/>
          </p:cNvSpPr>
          <p:nvPr/>
        </p:nvSpPr>
        <p:spPr bwMode="auto">
          <a:xfrm>
            <a:off x="5643563" y="2357438"/>
            <a:ext cx="1357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Descarga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Funcionamento básico de motores Otto 2T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252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Os motores do ciclo otto de dois tempos admitem mistura de ar,combustível e óleo lubrificante.</a:t>
            </a:r>
          </a:p>
        </p:txBody>
      </p:sp>
      <p:pic>
        <p:nvPicPr>
          <p:cNvPr id="15364" name="Picture 4" descr="2temp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819400"/>
            <a:ext cx="5183187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4000" smtClean="0"/>
              <a:t>Otto 2T: primeiro curso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965200"/>
          </a:xfrm>
        </p:spPr>
        <p:txBody>
          <a:bodyPr/>
          <a:lstStyle/>
          <a:p>
            <a:pPr eaLnBrk="1" hangingPunct="1"/>
            <a:r>
              <a:rPr lang="pt-BR" sz="2800" smtClean="0"/>
              <a:t>Compressão e admissão no cárter</a:t>
            </a:r>
          </a:p>
          <a:p>
            <a:pPr eaLnBrk="1" hangingPunct="1"/>
            <a:r>
              <a:rPr lang="pt-BR" sz="2800" smtClean="0"/>
              <a:t>Pistão se desloca do PMI para PMS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08" b="4158"/>
          <a:stretch>
            <a:fillRect/>
          </a:stretch>
        </p:blipFill>
        <p:spPr bwMode="auto">
          <a:xfrm>
            <a:off x="2657475" y="2276475"/>
            <a:ext cx="381476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sz="4000" smtClean="0"/>
              <a:t>Otto 2T: segundo curso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Expansão, admissão no cilindro e descarga.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92" b="-148"/>
          <a:stretch>
            <a:fillRect/>
          </a:stretch>
        </p:blipFill>
        <p:spPr bwMode="auto">
          <a:xfrm>
            <a:off x="2771775" y="2492375"/>
            <a:ext cx="35083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Eficiência do ciclo dos motores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002587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smtClean="0">
                <a:solidFill>
                  <a:srgbClr val="000000"/>
                </a:solidFill>
              </a:rPr>
              <a:t>Segundo BARGER et. al (1966), a eficiência do ciclo dos motores depende dos seguintes parâmetros</a:t>
            </a:r>
            <a:r>
              <a:rPr lang="pt-BR" sz="2800" smtClean="0"/>
              <a:t>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42988" y="3254375"/>
            <a:ext cx="75596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pt-BR" sz="2800"/>
              <a:t>Relação superfície-volume do cilindro (s/v)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pt-BR" sz="2800"/>
              <a:t>Pressão na expansão (P)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pt-BR" sz="4000" b="1" smtClean="0">
                <a:solidFill>
                  <a:schemeClr val="tx1"/>
                </a:solidFill>
              </a:rPr>
              <a:t>Relação superfície-volume (s/v)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435975" cy="1181100"/>
          </a:xfrm>
        </p:spPr>
        <p:txBody>
          <a:bodyPr/>
          <a:lstStyle/>
          <a:p>
            <a:pPr eaLnBrk="1" hangingPunct="1"/>
            <a:r>
              <a:rPr lang="pt-BR" sz="2800" smtClean="0"/>
              <a:t>É inversamente proporcional ao curso do pistão, isto é, menor curso maior s/v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539750" y="3716338"/>
            <a:ext cx="82296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800"/>
              <a:t>Maior relação superfície-volume           Menor curso                Maior VLP             Menor tempo para realizar o ciclo              Maior potência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t-BR" sz="2800"/>
              <a:t>Constante: rotação de funcionamento do motor.</a:t>
            </a:r>
          </a:p>
        </p:txBody>
      </p:sp>
      <p:graphicFrame>
        <p:nvGraphicFramePr>
          <p:cNvPr id="19461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2452688"/>
          <a:ext cx="28194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3" imgW="990170" imgH="393529" progId="Equation.3">
                  <p:embed/>
                </p:oleObj>
              </mc:Choice>
              <mc:Fallback>
                <p:oleObj name="Equation" r:id="rId3" imgW="990170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52688"/>
                        <a:ext cx="2819400" cy="11207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877888" y="5876925"/>
            <a:ext cx="79422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800">
                <a:solidFill>
                  <a:schemeClr val="bg1"/>
                </a:solidFill>
              </a:rPr>
              <a:t>Ciclo dos motores = ADM-COM-EXP-DESC</a:t>
            </a:r>
          </a:p>
        </p:txBody>
      </p:sp>
      <p:sp>
        <p:nvSpPr>
          <p:cNvPr id="2" name="Seta para a direita 1"/>
          <p:cNvSpPr/>
          <p:nvPr/>
        </p:nvSpPr>
        <p:spPr>
          <a:xfrm>
            <a:off x="2051050" y="4221163"/>
            <a:ext cx="122555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Seta para a direita 2"/>
          <p:cNvSpPr/>
          <p:nvPr/>
        </p:nvSpPr>
        <p:spPr>
          <a:xfrm>
            <a:off x="6227763" y="3789363"/>
            <a:ext cx="792162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5219700" y="4221163"/>
            <a:ext cx="93662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4211638" y="4652963"/>
            <a:ext cx="115252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pt-BR" sz="4000" b="1" smtClean="0">
                <a:solidFill>
                  <a:schemeClr val="tx1"/>
                </a:solidFill>
              </a:rPr>
              <a:t>Pressão na expansão (Pe)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214813"/>
            <a:ext cx="8472488" cy="1223962"/>
          </a:xfrm>
        </p:spPr>
        <p:txBody>
          <a:bodyPr/>
          <a:lstStyle/>
          <a:p>
            <a:pPr eaLnBrk="1" hangingPunct="1"/>
            <a:r>
              <a:rPr lang="pt-BR" sz="2800" smtClean="0"/>
              <a:t>Maior pressão resulta em maior força F</a:t>
            </a:r>
          </a:p>
          <a:p>
            <a:pPr eaLnBrk="1" hangingPunct="1"/>
            <a:r>
              <a:rPr lang="pt-BR" sz="2800" smtClean="0"/>
              <a:t>Maior força F resulta em maior trabalho mecânico</a:t>
            </a:r>
          </a:p>
        </p:txBody>
      </p:sp>
      <p:graphicFrame>
        <p:nvGraphicFramePr>
          <p:cNvPr id="2048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16113" y="1928813"/>
          <a:ext cx="5299075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ção" r:id="rId3" imgW="1536033" imgH="393529" progId="Equation.3">
                  <p:embed/>
                </p:oleObj>
              </mc:Choice>
              <mc:Fallback>
                <p:oleObj name="Equação" r:id="rId3" imgW="1536033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1928813"/>
                        <a:ext cx="5299075" cy="13573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mtClean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pt-BR" dirty="0" smtClean="0"/>
              <a:t>Tipos de ciclo de funcionamento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pt-BR" dirty="0" smtClean="0"/>
              <a:t>Motores do ciclo OTTO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pt-BR" dirty="0" smtClean="0"/>
              <a:t>Motores do ciclo DIESEL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pt-BR" dirty="0" smtClean="0"/>
              <a:t>Motores de 4T e 2T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pt-BR" dirty="0" smtClean="0"/>
              <a:t>Funcionamento básico dos motores OTTO 4T e 2T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pt-BR" dirty="0" smtClean="0"/>
              <a:t>Eficiência do ciclo dos motores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Trabalho mecânico na expansão</a:t>
            </a:r>
          </a:p>
        </p:txBody>
      </p:sp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2251075" y="2357438"/>
          <a:ext cx="45354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ção" r:id="rId3" imgW="1053643" imgH="215806" progId="Equation.3">
                  <p:embed/>
                </p:oleObj>
              </mc:Choice>
              <mc:Fallback>
                <p:oleObj name="Equação" r:id="rId3" imgW="1053643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2357438"/>
                        <a:ext cx="4535488" cy="9286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11"/>
          <p:cNvSpPr>
            <a:spLocks noChangeArrowheads="1"/>
          </p:cNvSpPr>
          <p:nvPr/>
        </p:nvSpPr>
        <p:spPr bwMode="auto">
          <a:xfrm>
            <a:off x="468313" y="3786188"/>
            <a:ext cx="829151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800"/>
              <a:t>W= trabalho mecânico = energia mecânica</a:t>
            </a:r>
          </a:p>
          <a:p>
            <a:pPr marL="342900" indent="-342900">
              <a:spcBef>
                <a:spcPct val="20000"/>
              </a:spcBef>
            </a:pPr>
            <a:r>
              <a:rPr lang="pt-BR" sz="2800"/>
              <a:t>d= distância percorrida na direção da força F</a:t>
            </a:r>
          </a:p>
          <a:p>
            <a:pPr marL="342900" indent="-342900">
              <a:spcBef>
                <a:spcPct val="20000"/>
              </a:spcBef>
            </a:pPr>
            <a:r>
              <a:rPr lang="pt-BR" sz="2800"/>
              <a:t>d=L= curso do pistão</a:t>
            </a:r>
          </a:p>
          <a:p>
            <a:pPr marL="342900" indent="-342900">
              <a:spcBef>
                <a:spcPct val="20000"/>
              </a:spcBef>
            </a:pPr>
            <a:r>
              <a:rPr lang="pt-BR" sz="2800"/>
              <a:t>F= força na expansão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pt-BR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/>
              <a:t>Potência na expansão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1473200"/>
          </a:xfrm>
        </p:spPr>
        <p:txBody>
          <a:bodyPr/>
          <a:lstStyle/>
          <a:p>
            <a:pPr eaLnBrk="1" hangingPunct="1"/>
            <a:r>
              <a:rPr lang="pt-BR" smtClean="0"/>
              <a:t>t= tempo para percorrer o curso durante a expansão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497263" y="1377950"/>
          <a:ext cx="22987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1377950"/>
                        <a:ext cx="2298700" cy="15430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>
                              <a:alpha val="73000"/>
                            </a:srgbClr>
                          </a:gs>
                          <a:gs pos="50000">
                            <a:schemeClr val="hlink">
                              <a:alpha val="57999"/>
                            </a:schemeClr>
                          </a:gs>
                          <a:gs pos="100000">
                            <a:srgbClr val="FFFFFF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584575" y="3643313"/>
          <a:ext cx="18510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5" imgW="812447" imgH="393529" progId="Equation.3">
                  <p:embed/>
                </p:oleObj>
              </mc:Choice>
              <mc:Fallback>
                <p:oleObj name="Equation" r:id="rId5" imgW="812447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3643313"/>
                        <a:ext cx="185102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>
                                <a:alpha val="58038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857625" y="4857750"/>
          <a:ext cx="173355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ção" r:id="rId7" imgW="533169" imgH="393529" progId="Equation.3">
                  <p:embed/>
                </p:oleObj>
              </mc:Choice>
              <mc:Fallback>
                <p:oleObj name="Equação" r:id="rId7" imgW="53316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857750"/>
                        <a:ext cx="1733550" cy="12747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>
                              <a:alpha val="73000"/>
                            </a:srgbClr>
                          </a:gs>
                          <a:gs pos="50000">
                            <a:schemeClr val="hlink">
                              <a:alpha val="57999"/>
                            </a:schemeClr>
                          </a:gs>
                          <a:gs pos="100000">
                            <a:srgbClr val="FFFFFF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Sistema Internacional de Unidades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714375" y="2332038"/>
            <a:ext cx="7972425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pt-BR" smtClean="0"/>
              <a:t>comprimento, m</a:t>
            </a:r>
          </a:p>
          <a:p>
            <a:pPr marL="514350" indent="-514350">
              <a:buFontTx/>
              <a:buAutoNum type="arabicPeriod"/>
            </a:pPr>
            <a:r>
              <a:rPr lang="pt-BR" smtClean="0"/>
              <a:t>massa, kg</a:t>
            </a:r>
          </a:p>
          <a:p>
            <a:pPr marL="514350" indent="-514350">
              <a:buFontTx/>
              <a:buAutoNum type="arabicPeriod"/>
            </a:pPr>
            <a:r>
              <a:rPr lang="pt-BR" smtClean="0"/>
              <a:t>tempo, t</a:t>
            </a:r>
          </a:p>
          <a:p>
            <a:pPr marL="514350" indent="-514350">
              <a:buFontTx/>
              <a:buAutoNum type="arabicPeriod"/>
            </a:pPr>
            <a:r>
              <a:rPr lang="pt-BR" smtClean="0"/>
              <a:t>intensidade de corrente elétrica, A</a:t>
            </a:r>
          </a:p>
          <a:p>
            <a:pPr marL="514350" indent="-514350">
              <a:buFontTx/>
              <a:buAutoNum type="arabicPeriod"/>
            </a:pPr>
            <a:r>
              <a:rPr lang="pt-BR" smtClean="0"/>
              <a:t>temperatura termodinâmica, K</a:t>
            </a:r>
          </a:p>
          <a:p>
            <a:pPr marL="514350" indent="-514350">
              <a:buFontTx/>
              <a:buAutoNum type="arabicPeriod"/>
            </a:pPr>
            <a:r>
              <a:rPr lang="pt-BR" smtClean="0"/>
              <a:t>quantidade de matéria, mol</a:t>
            </a:r>
          </a:p>
          <a:p>
            <a:pPr marL="514350" indent="-514350">
              <a:buFontTx/>
              <a:buAutoNum type="arabicPeriod"/>
            </a:pPr>
            <a:r>
              <a:rPr lang="pt-BR" smtClean="0"/>
              <a:t>intensidade luminosa, cd.</a:t>
            </a:r>
          </a:p>
        </p:txBody>
      </p:sp>
      <p:sp>
        <p:nvSpPr>
          <p:cNvPr id="23556" name="CaixaDeTexto 3"/>
          <p:cNvSpPr txBox="1">
            <a:spLocks noChangeArrowheads="1"/>
          </p:cNvSpPr>
          <p:nvPr/>
        </p:nvSpPr>
        <p:spPr bwMode="auto">
          <a:xfrm>
            <a:off x="642938" y="1500188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/>
              <a:t>As sete unidades de base do sistema internacional são: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Unidades internacionais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525962"/>
          </a:xfrm>
        </p:spPr>
        <p:txBody>
          <a:bodyPr/>
          <a:lstStyle/>
          <a:p>
            <a:r>
              <a:rPr lang="pt-BR" smtClean="0"/>
              <a:t>Aceleração= m.s</a:t>
            </a:r>
            <a:r>
              <a:rPr lang="pt-BR" baseline="30000" smtClean="0"/>
              <a:t>-2</a:t>
            </a:r>
            <a:r>
              <a:rPr lang="pt-BR" smtClean="0"/>
              <a:t>;</a:t>
            </a:r>
          </a:p>
          <a:p>
            <a:r>
              <a:rPr lang="pt-BR" smtClean="0"/>
              <a:t>Força, N = kg.m.s</a:t>
            </a:r>
            <a:r>
              <a:rPr lang="pt-BR" baseline="30000" smtClean="0"/>
              <a:t>-2</a:t>
            </a:r>
            <a:r>
              <a:rPr lang="pt-BR" smtClean="0"/>
              <a:t>; massa x aceleração</a:t>
            </a:r>
          </a:p>
          <a:p>
            <a:r>
              <a:rPr lang="pt-BR" smtClean="0"/>
              <a:t>Comprimento, m</a:t>
            </a:r>
          </a:p>
          <a:p>
            <a:r>
              <a:rPr lang="pt-BR" smtClean="0"/>
              <a:t>Tempo, s</a:t>
            </a:r>
          </a:p>
          <a:p>
            <a:r>
              <a:rPr lang="pt-BR" smtClean="0"/>
              <a:t>Pressão, Pa = N.m</a:t>
            </a:r>
            <a:r>
              <a:rPr lang="pt-BR" baseline="30000" smtClean="0"/>
              <a:t>-2</a:t>
            </a:r>
            <a:r>
              <a:rPr lang="pt-BR" smtClean="0"/>
              <a:t>;</a:t>
            </a:r>
          </a:p>
          <a:p>
            <a:r>
              <a:rPr lang="pt-BR" smtClean="0"/>
              <a:t>Energia, J = N.m </a:t>
            </a:r>
          </a:p>
          <a:p>
            <a:r>
              <a:rPr lang="pt-BR" smtClean="0"/>
              <a:t>Potência, W = J.s</a:t>
            </a:r>
            <a:r>
              <a:rPr lang="pt-BR" baseline="30000" smtClean="0"/>
              <a:t>-1</a:t>
            </a:r>
            <a:r>
              <a:rPr lang="pt-BR" smtClean="0"/>
              <a:t>; energia no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Conversão de Unidades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0475"/>
            <a:ext cx="8229600" cy="4525963"/>
          </a:xfrm>
        </p:spPr>
        <p:txBody>
          <a:bodyPr/>
          <a:lstStyle/>
          <a:p>
            <a:r>
              <a:rPr lang="pt-BR" smtClean="0"/>
              <a:t>gravidade, g</a:t>
            </a:r>
            <a:r>
              <a:rPr lang="pt-BR" baseline="-25000" smtClean="0"/>
              <a:t>n</a:t>
            </a:r>
            <a:r>
              <a:rPr lang="pt-BR" smtClean="0"/>
              <a:t> =  9,80665 m.s</a:t>
            </a:r>
            <a:r>
              <a:rPr lang="pt-BR" baseline="30000" smtClean="0"/>
              <a:t>-2</a:t>
            </a:r>
            <a:r>
              <a:rPr lang="pt-BR" smtClean="0"/>
              <a:t>; número adotado no Serviço Internacional de Pesos e Medidas;</a:t>
            </a:r>
          </a:p>
          <a:p>
            <a:r>
              <a:rPr lang="pt-BR" smtClean="0"/>
              <a:t>quilograma-força, kgf = 1kg.9,80665m.s</a:t>
            </a:r>
            <a:r>
              <a:rPr lang="pt-BR" baseline="30000" smtClean="0"/>
              <a:t>-2</a:t>
            </a:r>
            <a:r>
              <a:rPr lang="pt-BR" smtClean="0"/>
              <a:t>;</a:t>
            </a:r>
          </a:p>
          <a:p>
            <a:r>
              <a:rPr lang="pt-BR" smtClean="0"/>
              <a:t>kgf = 9,80665 N; </a:t>
            </a:r>
          </a:p>
          <a:p>
            <a:r>
              <a:rPr lang="pt-BR" smtClean="0"/>
              <a:t>cv = 75 kgf.m.s</a:t>
            </a:r>
            <a:r>
              <a:rPr lang="pt-BR" baseline="30000" smtClean="0"/>
              <a:t>-1</a:t>
            </a:r>
            <a:r>
              <a:rPr lang="pt-BR" smtClean="0"/>
              <a:t>;</a:t>
            </a:r>
          </a:p>
          <a:p>
            <a:r>
              <a:rPr lang="pt-BR" smtClean="0"/>
              <a:t>hp = 76 kgf.m.s</a:t>
            </a:r>
            <a:r>
              <a:rPr lang="pt-BR" baseline="30000" smtClean="0"/>
              <a:t>-1</a:t>
            </a:r>
            <a:r>
              <a:rPr lang="pt-BR" smtClean="0"/>
              <a:t>;</a:t>
            </a:r>
          </a:p>
          <a:p>
            <a:r>
              <a:rPr lang="pt-BR" smtClean="0"/>
              <a:t>cv = 0,73551 kW;</a:t>
            </a:r>
          </a:p>
          <a:p>
            <a:r>
              <a:rPr lang="pt-BR" smtClean="0"/>
              <a:t>hp = 0,74532 kW;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Conversão de kW para cv e hp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6628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428750"/>
          <a:ext cx="5580063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ção" r:id="rId3" imgW="2489200" imgH="2222500" progId="Equation.3">
                  <p:embed/>
                </p:oleObj>
              </mc:Choice>
              <mc:Fallback>
                <p:oleObj name="Equação" r:id="rId3" imgW="2489200" imgH="2222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28750"/>
                        <a:ext cx="5580063" cy="49815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>
                              <a:alpha val="73000"/>
                            </a:srgbClr>
                          </a:gs>
                          <a:gs pos="50000">
                            <a:schemeClr val="accent1">
                              <a:alpha val="57999"/>
                            </a:schemeClr>
                          </a:gs>
                          <a:gs pos="100000">
                            <a:srgbClr val="FFFFFF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8043862" cy="4572000"/>
          </a:xfrm>
        </p:spPr>
        <p:txBody>
          <a:bodyPr/>
          <a:lstStyle/>
          <a:p>
            <a:pPr algn="l"/>
            <a:r>
              <a:rPr lang="pt-BR" sz="4000" b="1" smtClean="0"/>
              <a:t>Exemplo</a:t>
            </a:r>
            <a:r>
              <a:rPr lang="pt-BR" sz="4000" smtClean="0"/>
              <a:t>: </a:t>
            </a:r>
            <a:r>
              <a:rPr lang="pt-BR" sz="3200" smtClean="0">
                <a:solidFill>
                  <a:srgbClr val="000000"/>
                </a:solidFill>
              </a:rPr>
              <a:t>Motor de dois cilindros verticais em linha apresenta as seguintes características:</a:t>
            </a:r>
            <a:br>
              <a:rPr lang="pt-BR" sz="3200" smtClean="0">
                <a:solidFill>
                  <a:srgbClr val="000000"/>
                </a:solidFill>
              </a:rPr>
            </a:br>
            <a:r>
              <a:rPr lang="pt-BR" sz="3200" smtClean="0">
                <a:solidFill>
                  <a:srgbClr val="000000"/>
                </a:solidFill>
              </a:rPr>
              <a:t>a) Diâmetro=  90mm; b) Curso=  100mm; c) VLP= 1,5 m/s;</a:t>
            </a:r>
            <a:br>
              <a:rPr lang="pt-BR" sz="3200" smtClean="0">
                <a:solidFill>
                  <a:srgbClr val="000000"/>
                </a:solidFill>
              </a:rPr>
            </a:br>
            <a:r>
              <a:rPr lang="pt-BR" sz="3200" smtClean="0">
                <a:solidFill>
                  <a:srgbClr val="000000"/>
                </a:solidFill>
              </a:rPr>
              <a:t>d) Pressão na expansão= 12 kgf/cm</a:t>
            </a:r>
            <a:r>
              <a:rPr lang="pt-BR" sz="3200" baseline="30000" smtClean="0">
                <a:solidFill>
                  <a:srgbClr val="000000"/>
                </a:solidFill>
              </a:rPr>
              <a:t>2</a:t>
            </a:r>
            <a:r>
              <a:rPr lang="pt-BR" sz="3200" smtClean="0">
                <a:solidFill>
                  <a:srgbClr val="000000"/>
                </a:solidFill>
              </a:rPr>
              <a:t>;</a:t>
            </a:r>
            <a:br>
              <a:rPr lang="pt-BR" sz="3200" smtClean="0">
                <a:solidFill>
                  <a:srgbClr val="000000"/>
                </a:solidFill>
              </a:rPr>
            </a:br>
            <a:r>
              <a:rPr lang="pt-BR" sz="3200" smtClean="0">
                <a:solidFill>
                  <a:srgbClr val="000000"/>
                </a:solidFill>
              </a:rPr>
              <a:t>Calcule a potência em cada cilindro na expansão.</a:t>
            </a:r>
            <a:r>
              <a:rPr lang="pt-BR" sz="4000" smtClean="0"/>
              <a:t/>
            </a:r>
            <a:br>
              <a:rPr lang="pt-BR" sz="4000" smtClean="0"/>
            </a:br>
            <a:r>
              <a:rPr lang="pt-BR" sz="4000" smtClean="0">
                <a:solidFill>
                  <a:srgbClr val="000000"/>
                </a:solidFill>
              </a:rPr>
              <a:t> </a:t>
            </a:r>
            <a:r>
              <a:rPr lang="pt-BR" sz="3200" smtClean="0">
                <a:solidFill>
                  <a:srgbClr val="000000"/>
                </a:solidFill>
              </a:rPr>
              <a:t>kgf/cm</a:t>
            </a:r>
            <a:r>
              <a:rPr lang="pt-BR" sz="3200" baseline="30000" smtClean="0">
                <a:solidFill>
                  <a:srgbClr val="000000"/>
                </a:solidFill>
              </a:rPr>
              <a:t>2 </a:t>
            </a:r>
            <a:r>
              <a:rPr lang="pt-BR" sz="3200" smtClean="0"/>
              <a:t>= 9,80665x10</a:t>
            </a:r>
            <a:r>
              <a:rPr lang="pt-BR" sz="3200" baseline="30000" smtClean="0"/>
              <a:t>4</a:t>
            </a:r>
            <a:r>
              <a:rPr lang="pt-BR" sz="3200" smtClean="0"/>
              <a:t>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Força na expansão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1543050"/>
          </a:xfrm>
        </p:spPr>
        <p:txBody>
          <a:bodyPr/>
          <a:lstStyle/>
          <a:p>
            <a:r>
              <a:rPr lang="pt-BR" smtClean="0"/>
              <a:t>Força atuante na superfície do pistão proveniente da expansão dos gases na combustão.</a:t>
            </a:r>
          </a:p>
        </p:txBody>
      </p:sp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1320800" y="3049588"/>
          <a:ext cx="678497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ção" r:id="rId3" imgW="2336800" imgH="1003300" progId="Equation.3">
                  <p:embed/>
                </p:oleObj>
              </mc:Choice>
              <mc:Fallback>
                <p:oleObj name="Equação" r:id="rId3" imgW="2336800" imgH="1003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049588"/>
                        <a:ext cx="6784975" cy="29146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Energia na expansão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Trabalho mecânico realizado durante a expansão quando o pistão se desloca do PMS para o PMI.</a:t>
            </a:r>
          </a:p>
        </p:txBody>
      </p:sp>
      <p:graphicFrame>
        <p:nvGraphicFramePr>
          <p:cNvPr id="29700" name="Object 9"/>
          <p:cNvGraphicFramePr>
            <a:graphicFrameLocks noChangeAspect="1"/>
          </p:cNvGraphicFramePr>
          <p:nvPr/>
        </p:nvGraphicFramePr>
        <p:xfrm>
          <a:off x="2162175" y="3214688"/>
          <a:ext cx="5338763" cy="314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ção" r:id="rId3" imgW="1333500" imgH="787400" progId="Equation.3">
                  <p:embed/>
                </p:oleObj>
              </mc:Choice>
              <mc:Fallback>
                <p:oleObj name="Equação" r:id="rId3" imgW="13335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3214688"/>
                        <a:ext cx="5338763" cy="314166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>
                              <a:alpha val="73000"/>
                            </a:srgbClr>
                          </a:gs>
                          <a:gs pos="50000">
                            <a:schemeClr val="accent1">
                              <a:alpha val="57999"/>
                            </a:schemeClr>
                          </a:gs>
                          <a:gs pos="100000">
                            <a:srgbClr val="FFFFFF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Potência na expansão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229600" cy="1041400"/>
          </a:xfrm>
        </p:spPr>
        <p:txBody>
          <a:bodyPr/>
          <a:lstStyle/>
          <a:p>
            <a:pPr eaLnBrk="1" hangingPunct="1"/>
            <a:r>
              <a:rPr lang="pt-BR" smtClean="0"/>
              <a:t>Unidade internacional de potência (W)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143000" y="2044700"/>
          <a:ext cx="6500813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ção" r:id="rId3" imgW="1879600" imgH="723900" progId="Equation.3">
                  <p:embed/>
                </p:oleObj>
              </mc:Choice>
              <mc:Fallback>
                <p:oleObj name="Equação" r:id="rId3" imgW="18796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44700"/>
                        <a:ext cx="6500813" cy="24939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>
                              <a:alpha val="73000"/>
                            </a:srgbClr>
                          </a:gs>
                          <a:gs pos="50000">
                            <a:schemeClr val="hlink">
                              <a:alpha val="57999"/>
                            </a:schemeClr>
                          </a:gs>
                          <a:gs pos="100000">
                            <a:srgbClr val="FFFFFF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6"/>
          <p:cNvGraphicFramePr>
            <a:graphicFrameLocks noChangeAspect="1"/>
          </p:cNvGraphicFramePr>
          <p:nvPr/>
        </p:nvGraphicFramePr>
        <p:xfrm>
          <a:off x="1071563" y="4857750"/>
          <a:ext cx="6599237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ção" r:id="rId5" imgW="1930400" imgH="482600" progId="Equation.3">
                  <p:embed/>
                </p:oleObj>
              </mc:Choice>
              <mc:Fallback>
                <p:oleObj name="Equação" r:id="rId5" imgW="19304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857750"/>
                        <a:ext cx="6599237" cy="16430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>
                              <a:alpha val="73000"/>
                            </a:srgbClr>
                          </a:gs>
                          <a:gs pos="50000">
                            <a:schemeClr val="hlink">
                              <a:alpha val="57999"/>
                            </a:schemeClr>
                          </a:gs>
                          <a:gs pos="100000">
                            <a:srgbClr val="FFFFFF">
                              <a:alpha val="7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gradFill rotWithShape="1">
            <a:gsLst>
              <a:gs pos="0">
                <a:schemeClr val="accent1">
                  <a:gamma/>
                  <a:tint val="0"/>
                  <a:invGamma/>
                  <a:alpha val="73000"/>
                </a:schemeClr>
              </a:gs>
              <a:gs pos="50000">
                <a:schemeClr val="accent1">
                  <a:alpha val="58000"/>
                </a:schemeClr>
              </a:gs>
              <a:gs pos="100000">
                <a:schemeClr val="accent1">
                  <a:gamma/>
                  <a:tint val="0"/>
                  <a:invGamma/>
                  <a:alpha val="73000"/>
                </a:schemeClr>
              </a:gs>
            </a:gsLst>
            <a:lin ang="5400000" scaled="1"/>
          </a:gradFill>
        </p:spPr>
        <p:txBody>
          <a:bodyPr anchor="t"/>
          <a:lstStyle/>
          <a:p>
            <a:pPr eaLnBrk="1" hangingPunct="1">
              <a:defRPr/>
            </a:pPr>
            <a:r>
              <a:rPr lang="pt-BR" sz="4000" dirty="0" smtClean="0"/>
              <a:t>Tipos de ciclos de funcionamento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857375"/>
            <a:ext cx="8358187" cy="2786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600" b="1" smtClean="0"/>
              <a:t>OTTO</a:t>
            </a:r>
            <a:r>
              <a:rPr lang="pt-BR" sz="3600" smtClean="0"/>
              <a:t> foi descrito por NIKOLAUS OTTO, 1876;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3600" smtClean="0"/>
          </a:p>
          <a:p>
            <a:pPr eaLnBrk="1" hangingPunct="1">
              <a:lnSpc>
                <a:spcPct val="90000"/>
              </a:lnSpc>
            </a:pPr>
            <a:r>
              <a:rPr lang="pt-BR" sz="3600" smtClean="0"/>
              <a:t> </a:t>
            </a:r>
            <a:r>
              <a:rPr lang="pt-BR" sz="3600" b="1" smtClean="0"/>
              <a:t>DIESEL</a:t>
            </a:r>
            <a:r>
              <a:rPr lang="pt-BR" sz="3600" smtClean="0"/>
              <a:t> por RUDOLF DIESEL, 1893.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6838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/>
              <a:t>FIM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77875"/>
          </a:xfrm>
          <a:gradFill rotWithShape="1">
            <a:gsLst>
              <a:gs pos="0">
                <a:schemeClr val="accent1">
                  <a:gamma/>
                  <a:tint val="0"/>
                  <a:invGamma/>
                  <a:alpha val="73000"/>
                </a:schemeClr>
              </a:gs>
              <a:gs pos="50000">
                <a:schemeClr val="accent1">
                  <a:alpha val="58000"/>
                </a:schemeClr>
              </a:gs>
              <a:gs pos="100000">
                <a:schemeClr val="accent1">
                  <a:gamma/>
                  <a:tint val="0"/>
                  <a:invGamma/>
                  <a:alpha val="73000"/>
                </a:schemeClr>
              </a:gs>
            </a:gsLst>
            <a:lin ang="5400000" scaled="1"/>
          </a:gradFill>
        </p:spPr>
        <p:txBody>
          <a:bodyPr anchor="t"/>
          <a:lstStyle/>
          <a:p>
            <a:pPr eaLnBrk="1" hangingPunct="1">
              <a:defRPr/>
            </a:pPr>
            <a:r>
              <a:rPr lang="pt-BR" sz="4000" smtClean="0"/>
              <a:t>Motores do ciclo OTTO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eaLnBrk="1" hangingPunct="1"/>
            <a:r>
              <a:rPr lang="pt-BR" smtClean="0"/>
              <a:t>Ignição por centelha</a:t>
            </a:r>
          </a:p>
          <a:p>
            <a:pPr eaLnBrk="1" hangingPunct="1"/>
            <a:r>
              <a:rPr lang="pt-BR" smtClean="0"/>
              <a:t>Utilizam energia elétrica para dar início a reação de combustão. A centelha (faísca elétrica) é produzida pela vela de ignição;</a:t>
            </a:r>
          </a:p>
          <a:p>
            <a:pPr eaLnBrk="1" hangingPunct="1"/>
            <a:r>
              <a:rPr lang="pt-BR" smtClean="0"/>
              <a:t>O combustível é misturado com o ar fora da câmara de combustão.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gradFill rotWithShape="1">
            <a:gsLst>
              <a:gs pos="0">
                <a:schemeClr val="accent1">
                  <a:gamma/>
                  <a:tint val="0"/>
                  <a:invGamma/>
                  <a:alpha val="73000"/>
                </a:schemeClr>
              </a:gs>
              <a:gs pos="50000">
                <a:schemeClr val="accent1">
                  <a:alpha val="58000"/>
                </a:schemeClr>
              </a:gs>
              <a:gs pos="100000">
                <a:schemeClr val="accent1">
                  <a:gamma/>
                  <a:tint val="0"/>
                  <a:invGamma/>
                  <a:alpha val="73000"/>
                </a:schemeClr>
              </a:gs>
            </a:gsLst>
            <a:lin ang="5400000" scaled="1"/>
          </a:gradFill>
        </p:spPr>
        <p:txBody>
          <a:bodyPr anchor="t"/>
          <a:lstStyle/>
          <a:p>
            <a:pPr eaLnBrk="1" hangingPunct="1">
              <a:defRPr/>
            </a:pPr>
            <a:r>
              <a:rPr lang="pt-BR" sz="4000" smtClean="0"/>
              <a:t>Motores do ciclo DIESEL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eaLnBrk="1" hangingPunct="1"/>
            <a:r>
              <a:rPr lang="pt-BR" smtClean="0"/>
              <a:t>Ignição por compressão</a:t>
            </a:r>
          </a:p>
          <a:p>
            <a:pPr eaLnBrk="1" hangingPunct="1"/>
            <a:r>
              <a:rPr lang="pt-BR" smtClean="0"/>
              <a:t>Utilizam o aumento da temperatura, devido a compressão da massa de ar admitida, para dar início a reação de combustão;</a:t>
            </a:r>
          </a:p>
          <a:p>
            <a:pPr eaLnBrk="1" hangingPunct="1"/>
            <a:r>
              <a:rPr lang="pt-BR" smtClean="0"/>
              <a:t>O combustível é misturado com o ar dentro da câmara de combustão.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Motores de 4T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pt-BR" smtClean="0"/>
              <a:t>Realizam o ciclo em quatro cursos;</a:t>
            </a:r>
          </a:p>
          <a:p>
            <a:pPr eaLnBrk="1" hangingPunct="1"/>
            <a:r>
              <a:rPr lang="pt-BR" smtClean="0"/>
              <a:t>O ciclo é equivalente a duas voltas (720</a:t>
            </a:r>
            <a:r>
              <a:rPr lang="pt-BR" baseline="30000" smtClean="0"/>
              <a:t>o</a:t>
            </a:r>
            <a:r>
              <a:rPr lang="pt-BR" smtClean="0"/>
              <a:t>) na árvore de manivelas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Motores de 2T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pt-BR" smtClean="0"/>
              <a:t>Realizam o ciclo em dois cursos;</a:t>
            </a:r>
          </a:p>
          <a:p>
            <a:pPr eaLnBrk="1" hangingPunct="1"/>
            <a:r>
              <a:rPr lang="pt-BR" smtClean="0"/>
              <a:t>O ciclo é equivalente a uma volta (360</a:t>
            </a:r>
            <a:r>
              <a:rPr lang="pt-BR" baseline="30000" smtClean="0"/>
              <a:t>o</a:t>
            </a:r>
            <a:r>
              <a:rPr lang="pt-BR" smtClean="0"/>
              <a:t>) na árvore de manivelas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Motores OTTO 4T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792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Admissão de ar e combustível</a:t>
            </a:r>
            <a:r>
              <a:rPr lang="pt-BR" sz="2800" dirty="0"/>
              <a:t>;</a:t>
            </a:r>
            <a:r>
              <a:rPr lang="pt-BR" sz="2800" dirty="0" smtClean="0"/>
              <a:t> completa o ciclo em 2 voltas da AM; ignição por centelha.</a:t>
            </a:r>
          </a:p>
        </p:txBody>
      </p:sp>
      <p:pic>
        <p:nvPicPr>
          <p:cNvPr id="9220" name="Picture 4" descr="motor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2205038"/>
            <a:ext cx="3327400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5286375" y="6143625"/>
            <a:ext cx="2500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Árvore de manivelas</a:t>
            </a:r>
          </a:p>
        </p:txBody>
      </p:sp>
      <p:sp>
        <p:nvSpPr>
          <p:cNvPr id="9222" name="CaixaDeTexto 5"/>
          <p:cNvSpPr txBox="1">
            <a:spLocks noChangeArrowheads="1"/>
          </p:cNvSpPr>
          <p:nvPr/>
        </p:nvSpPr>
        <p:spPr bwMode="auto">
          <a:xfrm>
            <a:off x="4500563" y="2143125"/>
            <a:ext cx="192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Vela de ignição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eaLnBrk="1" hangingPunct="1"/>
            <a:r>
              <a:rPr lang="pt-BR" sz="3600" smtClean="0"/>
              <a:t>Motores diesel 4T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965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dirty="0"/>
              <a:t>Admissão de </a:t>
            </a:r>
            <a:r>
              <a:rPr lang="pt-BR" sz="2800" dirty="0" smtClean="0"/>
              <a:t>somente ar; </a:t>
            </a:r>
            <a:r>
              <a:rPr lang="pt-BR" sz="2800" dirty="0"/>
              <a:t>completa o ciclo em 2 voltas da AM; ignição por </a:t>
            </a:r>
            <a:r>
              <a:rPr lang="pt-BR" sz="2800" dirty="0" smtClean="0"/>
              <a:t>compressão.</a:t>
            </a:r>
            <a:endParaRPr lang="pt-BR" sz="2800" dirty="0"/>
          </a:p>
        </p:txBody>
      </p:sp>
      <p:pic>
        <p:nvPicPr>
          <p:cNvPr id="10244" name="Picture 4" descr="diesel2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040559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CaixaDeTexto 4"/>
          <p:cNvSpPr txBox="1">
            <a:spLocks noChangeArrowheads="1"/>
          </p:cNvSpPr>
          <p:nvPr/>
        </p:nvSpPr>
        <p:spPr bwMode="auto">
          <a:xfrm>
            <a:off x="4929188" y="26431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Bico injetor</a:t>
            </a:r>
          </a:p>
        </p:txBody>
      </p:sp>
      <p:sp>
        <p:nvSpPr>
          <p:cNvPr id="10246" name="CaixaDeTexto 6"/>
          <p:cNvSpPr txBox="1">
            <a:spLocks noChangeArrowheads="1"/>
          </p:cNvSpPr>
          <p:nvPr/>
        </p:nvSpPr>
        <p:spPr bwMode="auto">
          <a:xfrm>
            <a:off x="5000625" y="5786438"/>
            <a:ext cx="2714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Árvore de manivelas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3723</TotalTime>
  <Words>798</Words>
  <Application>Microsoft Office PowerPoint</Application>
  <PresentationFormat>Apresentação na tela (4:3)</PresentationFormat>
  <Paragraphs>122</Paragraphs>
  <Slides>30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3" baseType="lpstr">
      <vt:lpstr>Design padrão</vt:lpstr>
      <vt:lpstr>Equation</vt:lpstr>
      <vt:lpstr>Equação</vt:lpstr>
      <vt:lpstr>PRINCÍPIOS DE FUNCIONAMENTO DOS MOTORES DE COMBUSTÃO INTERNA </vt:lpstr>
      <vt:lpstr>Conteúdo</vt:lpstr>
      <vt:lpstr>Tipos de ciclos de funcionamento</vt:lpstr>
      <vt:lpstr>Motores do ciclo OTTO</vt:lpstr>
      <vt:lpstr>Motores do ciclo DIESEL</vt:lpstr>
      <vt:lpstr>Motores de 4T</vt:lpstr>
      <vt:lpstr>Motores de 2T</vt:lpstr>
      <vt:lpstr>Motores OTTO 4T</vt:lpstr>
      <vt:lpstr>Motores diesel 4T</vt:lpstr>
      <vt:lpstr>Funcionamento básico dos motores OTTO 4 T</vt:lpstr>
      <vt:lpstr>Segundo curso: compressão</vt:lpstr>
      <vt:lpstr>Terceiro curso: expansão</vt:lpstr>
      <vt:lpstr>Quarto curso: descarga</vt:lpstr>
      <vt:lpstr>Funcionamento básico de motores Otto 2T</vt:lpstr>
      <vt:lpstr>Otto 2T: primeiro curso</vt:lpstr>
      <vt:lpstr>Otto 2T: segundo curso</vt:lpstr>
      <vt:lpstr>Eficiência do ciclo dos motores</vt:lpstr>
      <vt:lpstr>Relação superfície-volume (s/v)</vt:lpstr>
      <vt:lpstr>Pressão na expansão (Pe)</vt:lpstr>
      <vt:lpstr>Trabalho mecânico na expansão</vt:lpstr>
      <vt:lpstr>Potência na expansão</vt:lpstr>
      <vt:lpstr>Sistema Internacional de Unidades</vt:lpstr>
      <vt:lpstr>Unidades internacionais</vt:lpstr>
      <vt:lpstr>Conversão de Unidades</vt:lpstr>
      <vt:lpstr>Conversão de kW para cv e hp</vt:lpstr>
      <vt:lpstr>Exemplo: Motor de dois cilindros verticais em linha apresenta as seguintes características: a) Diâmetro=  90mm; b) Curso=  100mm; c) VLP= 1,5 m/s; d) Pressão na expansão= 12 kgf/cm2; Calcule a potência em cada cilindro na expansão.  kgf/cm2 = 9,80665x104 Pa</vt:lpstr>
      <vt:lpstr>Força na expansão</vt:lpstr>
      <vt:lpstr>Energia na expansão</vt:lpstr>
      <vt:lpstr>Potência na expansão</vt:lpstr>
      <vt:lpstr>FIM</vt:lpstr>
    </vt:vector>
  </TitlesOfParts>
  <Company>ECOLOGIA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de funcionamento dos motores de combustão interna</dc:title>
  <dc:creator>Carlos Varella</dc:creator>
  <cp:lastModifiedBy>x</cp:lastModifiedBy>
  <cp:revision>68</cp:revision>
  <dcterms:created xsi:type="dcterms:W3CDTF">2006-11-07T12:07:14Z</dcterms:created>
  <dcterms:modified xsi:type="dcterms:W3CDTF">2013-06-25T16:14:17Z</dcterms:modified>
</cp:coreProperties>
</file>