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98" r:id="rId2"/>
  </p:sldMasterIdLst>
  <p:notesMasterIdLst>
    <p:notesMasterId r:id="rId28"/>
  </p:notesMasterIdLst>
  <p:sldIdLst>
    <p:sldId id="256" r:id="rId3"/>
    <p:sldId id="257" r:id="rId4"/>
    <p:sldId id="258" r:id="rId5"/>
    <p:sldId id="273" r:id="rId6"/>
    <p:sldId id="275" r:id="rId7"/>
    <p:sldId id="274" r:id="rId8"/>
    <p:sldId id="264" r:id="rId9"/>
    <p:sldId id="281" r:id="rId10"/>
    <p:sldId id="259" r:id="rId11"/>
    <p:sldId id="260" r:id="rId12"/>
    <p:sldId id="261" r:id="rId13"/>
    <p:sldId id="262" r:id="rId14"/>
    <p:sldId id="263" r:id="rId15"/>
    <p:sldId id="282" r:id="rId16"/>
    <p:sldId id="265" r:id="rId17"/>
    <p:sldId id="266" r:id="rId18"/>
    <p:sldId id="267" r:id="rId19"/>
    <p:sldId id="269" r:id="rId20"/>
    <p:sldId id="270" r:id="rId21"/>
    <p:sldId id="271" r:id="rId22"/>
    <p:sldId id="277" r:id="rId23"/>
    <p:sldId id="278" r:id="rId24"/>
    <p:sldId id="279" r:id="rId25"/>
    <p:sldId id="280" r:id="rId26"/>
    <p:sldId id="272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1999</c:v>
          </c:tx>
          <c:spPr>
            <a:solidFill>
              <a:srgbClr val="4572A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857</c:v>
              </c:pt>
              <c:pt idx="1">
                <c:v>11293</c:v>
              </c:pt>
              <c:pt idx="2">
                <c:v>8609</c:v>
              </c:pt>
              <c:pt idx="3">
                <c:v>152</c:v>
              </c:pt>
            </c:numLit>
          </c:val>
        </c:ser>
        <c:ser>
          <c:idx val="1"/>
          <c:order val="1"/>
          <c:tx>
            <c:v>2000</c:v>
          </c:tx>
          <c:spPr>
            <a:solidFill>
              <a:srgbClr val="AA4643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760</c:v>
              </c:pt>
              <c:pt idx="1">
                <c:v>14678</c:v>
              </c:pt>
              <c:pt idx="2">
                <c:v>12011</c:v>
              </c:pt>
              <c:pt idx="3">
                <c:v>97</c:v>
              </c:pt>
            </c:numLit>
          </c:val>
        </c:ser>
        <c:ser>
          <c:idx val="2"/>
          <c:order val="2"/>
          <c:tx>
            <c:v>2001</c:v>
          </c:tx>
          <c:spPr>
            <a:solidFill>
              <a:srgbClr val="89A54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956</c:v>
              </c:pt>
              <c:pt idx="1">
                <c:v>18162</c:v>
              </c:pt>
              <c:pt idx="2">
                <c:v>15639</c:v>
              </c:pt>
              <c:pt idx="3">
                <c:v>24</c:v>
              </c:pt>
            </c:numLit>
          </c:val>
        </c:ser>
        <c:ser>
          <c:idx val="3"/>
          <c:order val="3"/>
          <c:tx>
            <c:v>2002</c:v>
          </c:tx>
          <c:spPr>
            <a:solidFill>
              <a:srgbClr val="71588F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1023</c:v>
              </c:pt>
              <c:pt idx="1">
                <c:v>20003</c:v>
              </c:pt>
              <c:pt idx="2">
                <c:v>19147</c:v>
              </c:pt>
              <c:pt idx="3">
                <c:v>179</c:v>
              </c:pt>
            </c:numLit>
          </c:val>
        </c:ser>
        <c:ser>
          <c:idx val="4"/>
          <c:order val="4"/>
          <c:tx>
            <c:v>2003</c:v>
          </c:tx>
          <c:spPr>
            <a:solidFill>
              <a:srgbClr val="4198AF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695</c:v>
              </c:pt>
              <c:pt idx="1">
                <c:v>20882</c:v>
              </c:pt>
              <c:pt idx="2">
                <c:v>25227</c:v>
              </c:pt>
              <c:pt idx="3">
                <c:v>305</c:v>
              </c:pt>
            </c:numLit>
          </c:val>
        </c:ser>
        <c:ser>
          <c:idx val="5"/>
          <c:order val="5"/>
          <c:tx>
            <c:v>2004</c:v>
          </c:tx>
          <c:spPr>
            <a:solidFill>
              <a:srgbClr val="DB843D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66</c:v>
              </c:pt>
              <c:pt idx="1">
                <c:v>1286</c:v>
              </c:pt>
              <c:pt idx="2">
                <c:v>1287</c:v>
              </c:pt>
              <c:pt idx="3">
                <c:v>6</c:v>
              </c:pt>
            </c:numLit>
          </c:val>
        </c:ser>
        <c:ser>
          <c:idx val="6"/>
          <c:order val="6"/>
          <c:tx>
            <c:v>2005</c:v>
          </c:tx>
          <c:spPr>
            <a:solidFill>
              <a:srgbClr val="93A9CF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856</c:v>
              </c:pt>
              <c:pt idx="1">
                <c:v>23989</c:v>
              </c:pt>
              <c:pt idx="2">
                <c:v>15947</c:v>
              </c:pt>
              <c:pt idx="3">
                <c:v>79</c:v>
              </c:pt>
            </c:numLit>
          </c:val>
        </c:ser>
        <c:ser>
          <c:idx val="7"/>
          <c:order val="7"/>
          <c:tx>
            <c:v>2006</c:v>
          </c:tx>
          <c:spPr>
            <a:solidFill>
              <a:srgbClr val="D19392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995</c:v>
              </c:pt>
              <c:pt idx="1">
                <c:v>19250</c:v>
              </c:pt>
              <c:pt idx="2">
                <c:v>15131</c:v>
              </c:pt>
              <c:pt idx="3">
                <c:v>210</c:v>
              </c:pt>
            </c:numLit>
          </c:val>
        </c:ser>
        <c:ser>
          <c:idx val="8"/>
          <c:order val="8"/>
          <c:tx>
            <c:v>2007</c:v>
          </c:tx>
          <c:spPr>
            <a:solidFill>
              <a:srgbClr val="B9CD9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1147</c:v>
              </c:pt>
              <c:pt idx="1">
                <c:v>25493</c:v>
              </c:pt>
              <c:pt idx="2">
                <c:v>23636</c:v>
              </c:pt>
              <c:pt idx="3">
                <c:v>443</c:v>
              </c:pt>
            </c:numLit>
          </c:val>
        </c:ser>
        <c:ser>
          <c:idx val="9"/>
          <c:order val="9"/>
          <c:tx>
            <c:v>2008</c:v>
          </c:tx>
          <c:spPr>
            <a:solidFill>
              <a:srgbClr val="A99BBD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1229</c:v>
              </c:pt>
              <c:pt idx="1">
                <c:v>33850</c:v>
              </c:pt>
              <c:pt idx="2">
                <c:v>30433</c:v>
              </c:pt>
              <c:pt idx="3">
                <c:v>992</c:v>
              </c:pt>
            </c:numLit>
          </c:val>
        </c:ser>
        <c:ser>
          <c:idx val="10"/>
          <c:order val="10"/>
          <c:tx>
            <c:v>2009</c:v>
          </c:tx>
          <c:spPr>
            <a:solidFill>
              <a:srgbClr val="91C3D5"/>
            </a:solidFill>
            <a:ln>
              <a:noFill/>
            </a:ln>
          </c:spPr>
          <c:invertIfNegative val="0"/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Até 49 cv</c:v>
              </c:pt>
              <c:pt idx="1">
                <c:v>50-99 cv</c:v>
              </c:pt>
              <c:pt idx="2">
                <c:v>100-199 cv</c:v>
              </c:pt>
              <c:pt idx="3">
                <c:v>Acima 200 cv</c:v>
              </c:pt>
            </c:strLit>
          </c:cat>
          <c:val>
            <c:numLit>
              <c:formatCode>General</c:formatCode>
              <c:ptCount val="4"/>
              <c:pt idx="0">
                <c:v>1267</c:v>
              </c:pt>
              <c:pt idx="1">
                <c:v>38628</c:v>
              </c:pt>
              <c:pt idx="2">
                <c:v>14459</c:v>
              </c:pt>
              <c:pt idx="3">
                <c:v>670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43552"/>
        <c:axId val="39529472"/>
      </c:barChart>
      <c:valAx>
        <c:axId val="39529472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39543552"/>
        <c:crosses val="autoZero"/>
        <c:crossBetween val="between"/>
      </c:valAx>
      <c:catAx>
        <c:axId val="3954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395294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8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4868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pPr eaLnBrk="1" hangingPunct="1"/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4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7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1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2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3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5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86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3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9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Arc 73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7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8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9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41049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50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91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AE31E798-DD00-4952-B310-0597B7E9BE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59D9ACA7-E44B-4A23-B7A6-5982BFD2DB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C0706C4F-CE5F-4CE0-A2F6-F01E39DC4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987423" y="2017715"/>
            <a:ext cx="3768727" cy="4321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908554" y="2017715"/>
            <a:ext cx="3768727" cy="43211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06223462-0D92-49DB-AF4E-E4AE40F8A2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6677021" y="106363"/>
            <a:ext cx="2000250" cy="623252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671517" y="106363"/>
            <a:ext cx="5853110" cy="623252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563A6B2B-11FA-4D70-9025-48AE516D8F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10426392-6DC8-4D22-808C-8B0A641452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1F2DC127-C713-4754-897D-2461EB1FC8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DEBAC3F5-B193-4B8F-92F9-5A8D13D77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8A89A7E6-A738-40ED-AF78-FEA12B94B0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58CD8A51-1625-4088-97B1-CE352F2895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643A1586-3B5E-4585-8A42-AFB02DA57E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53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5154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99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9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3999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5130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39995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996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997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998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999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5131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40001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2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3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4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5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5132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40007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8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09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10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11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40012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5134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0014" name="Line 78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15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016" name="Arc 80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5123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4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0019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020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021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pt-BR"/>
              <a:t>Página </a:t>
            </a:r>
            <a:fld id="{8B3823E8-ED6F-433E-B027-D3BC0DE24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671513" y="106363"/>
            <a:ext cx="78089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614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987425" y="2017713"/>
            <a:ext cx="76898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9313" y="5670550"/>
            <a:ext cx="1787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000" b="1" i="1">
          <a:solidFill>
            <a:srgbClr val="E6E6E6"/>
          </a:solidFill>
          <a:latin typeface="Albany" pitchFamily="34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E6E6E6"/>
          </a:solidFill>
          <a:latin typeface="Albany"/>
          <a:cs typeface="Tahoma" pitchFamily="34" charset="0"/>
        </a:defRPr>
      </a:lvl9pPr>
    </p:titleStyle>
    <p:bodyStyle>
      <a:lvl1pPr marL="503238" indent="-431800" algn="l" rtl="0" eaLnBrk="0" fontAlgn="base" hangingPunct="0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➲"/>
        <a:defRPr lang="pt-BR" sz="3200">
          <a:solidFill>
            <a:srgbClr val="E6E6E6"/>
          </a:solidFill>
          <a:latin typeface="Albany" pitchFamily="34"/>
          <a:ea typeface="Lucida Sans Unicode" pitchFamily="2"/>
          <a:cs typeface="Tahoma" pitchFamily="2"/>
        </a:defRPr>
      </a:lvl1pPr>
      <a:lvl2pPr marL="790575" lvl="1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800">
          <a:solidFill>
            <a:srgbClr val="E6E6E6"/>
          </a:solidFill>
          <a:latin typeface="Albany" pitchFamily="34"/>
          <a:ea typeface="Lucida Sans Unicode" pitchFamily="2"/>
          <a:cs typeface="Tahoma" pitchFamily="2"/>
        </a:defRPr>
      </a:lvl2pPr>
      <a:lvl3pPr marL="1079500" lvl="2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400">
          <a:solidFill>
            <a:srgbClr val="E6E6E6"/>
          </a:solidFill>
          <a:latin typeface="Albany" pitchFamily="34"/>
          <a:ea typeface="Lucida Sans Unicode" pitchFamily="2"/>
          <a:cs typeface="Tahoma" pitchFamily="2"/>
        </a:defRPr>
      </a:lvl3pPr>
      <a:lvl4pPr marL="1366838" lvl="3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E6E6E6"/>
          </a:solidFill>
          <a:latin typeface="Albany" pitchFamily="34"/>
          <a:ea typeface="Lucida Sans Unicode" pitchFamily="2"/>
          <a:cs typeface="Tahoma" pitchFamily="2"/>
        </a:defRPr>
      </a:lvl4pPr>
      <a:lvl5pPr marL="1655763" lvl="4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99CCFF"/>
          </a:solidFill>
          <a:latin typeface="Albany" pitchFamily="18"/>
          <a:ea typeface="Lucida Sans Unicode" pitchFamily="2"/>
          <a:cs typeface="Tahoma" pitchFamily="2"/>
        </a:defRPr>
      </a:lvl5pPr>
      <a:lvl6pPr marL="2112963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99CCFF"/>
          </a:solidFill>
          <a:latin typeface="Albany" pitchFamily="18"/>
          <a:ea typeface="Lucida Sans Unicode" pitchFamily="2"/>
          <a:cs typeface="Tahoma" pitchFamily="2"/>
        </a:defRPr>
      </a:lvl6pPr>
      <a:lvl7pPr marL="2570163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99CCFF"/>
          </a:solidFill>
          <a:latin typeface="Albany" pitchFamily="18"/>
          <a:ea typeface="Lucida Sans Unicode" pitchFamily="2"/>
          <a:cs typeface="Tahoma" pitchFamily="2"/>
        </a:defRPr>
      </a:lvl7pPr>
      <a:lvl8pPr marL="3027363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99CCFF"/>
          </a:solidFill>
          <a:latin typeface="Albany" pitchFamily="18"/>
          <a:ea typeface="Lucida Sans Unicode" pitchFamily="2"/>
          <a:cs typeface="Tahoma" pitchFamily="2"/>
        </a:defRPr>
      </a:lvl8pPr>
      <a:lvl9pPr marL="3484563" indent="-431800" algn="l" rtl="0" eaLnBrk="0" fontAlgn="base">
        <a:spcBef>
          <a:spcPct val="0"/>
        </a:spcBef>
        <a:spcAft>
          <a:spcPct val="0"/>
        </a:spcAft>
        <a:buClr>
          <a:srgbClr val="FF9966"/>
        </a:buClr>
        <a:buSzPct val="75000"/>
        <a:buFont typeface="StarSymbol"/>
        <a:buChar char="●"/>
        <a:defRPr lang="pt-BR" sz="2000">
          <a:solidFill>
            <a:srgbClr val="99CCFF"/>
          </a:solidFill>
          <a:latin typeface="Albany" pitchFamily="18"/>
          <a:ea typeface="Lucida Sans Unicode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varella@ufrrj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envenenado.com.br/howwork/tipos/tipo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envenenado.com.br/howwork/tipos/tipo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envenenado.com.br/howwork/tipos/tipo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-36513" y="1703388"/>
            <a:ext cx="8839201" cy="1439862"/>
          </a:xfrm>
        </p:spPr>
        <p:txBody>
          <a:bodyPr lIns="90000" tIns="46800" rIns="90000" bIns="46800" anchor="t"/>
          <a:lstStyle/>
          <a:p>
            <a:pPr marL="457200" lvl="1" indent="0" algn="ctr" eaLnBrk="1" hangingPunct="1">
              <a:lnSpc>
                <a:spcPct val="118000"/>
              </a:lnSpc>
              <a:spcBef>
                <a:spcPts val="100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b="1" dirty="0" smtClean="0">
                <a:solidFill>
                  <a:schemeClr val="tx2"/>
                </a:solidFill>
              </a:rPr>
              <a:t>FUNCIONAMENTO DOS MOTORES DE CILINDROS MÚLTIPLOS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798888"/>
            <a:ext cx="2963862" cy="2344737"/>
          </a:xfrm>
          <a:prstGeom prst="rect">
            <a:avLst/>
          </a:prstGeom>
          <a:noFill/>
          <a:ln w="18000">
            <a:solidFill>
              <a:srgbClr val="FFCC99"/>
            </a:solidFill>
            <a:round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20725" y="720725"/>
            <a:ext cx="809942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71550" y="5883275"/>
            <a:ext cx="3744913" cy="553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>
                <a:solidFill>
                  <a:schemeClr val="bg2"/>
                </a:solidFill>
              </a:rPr>
              <a:t>Carlos Alberto Alves </a:t>
            </a:r>
            <a:r>
              <a:rPr lang="pt-BR" sz="1200" dirty="0" smtClean="0">
                <a:solidFill>
                  <a:schemeClr val="bg2"/>
                </a:solidFill>
              </a:rPr>
              <a:t>Varella</a:t>
            </a:r>
          </a:p>
          <a:p>
            <a:pPr>
              <a:spcBef>
                <a:spcPct val="50000"/>
              </a:spcBef>
            </a:pPr>
            <a:r>
              <a:rPr lang="pt-BR" sz="1200" dirty="0" smtClean="0">
                <a:solidFill>
                  <a:schemeClr val="bg2"/>
                </a:solidFill>
              </a:rPr>
              <a:t> </a:t>
            </a:r>
            <a:r>
              <a:rPr lang="pt-BR" sz="1200" dirty="0">
                <a:solidFill>
                  <a:schemeClr val="bg2"/>
                </a:solidFill>
                <a:hlinkClick r:id="rId4"/>
              </a:rPr>
              <a:t>varella@ufrrj.br</a:t>
            </a:r>
            <a:endParaRPr lang="pt-BR" sz="1200" dirty="0">
              <a:solidFill>
                <a:schemeClr val="bg2"/>
              </a:solidFill>
            </a:endParaRPr>
          </a:p>
        </p:txBody>
      </p:sp>
      <p:pic>
        <p:nvPicPr>
          <p:cNvPr id="19462" name="Picture 9" descr="logomarca_ufrrj_cor04"/>
          <p:cNvPicPr>
            <a:picLocks noChangeAspect="1" noChangeArrowheads="1"/>
          </p:cNvPicPr>
          <p:nvPr/>
        </p:nvPicPr>
        <p:blipFill>
          <a:blip r:embed="rId5" cstate="print"/>
          <a:srcRect t="6604" b="7233"/>
          <a:stretch>
            <a:fillRect/>
          </a:stretch>
        </p:blipFill>
        <p:spPr bwMode="auto">
          <a:xfrm>
            <a:off x="2071670" y="142875"/>
            <a:ext cx="52244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43213" y="869950"/>
            <a:ext cx="43926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defRPr/>
            </a:pPr>
            <a:r>
              <a:rPr lang="pt-BR" sz="14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Instituto de Tecnologia-Departamento de Engenharia</a:t>
            </a:r>
            <a:br>
              <a:rPr lang="pt-BR" sz="14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pt-BR" sz="14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Área de </a:t>
            </a:r>
            <a:r>
              <a:rPr lang="pt-BR" sz="14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Mecanização Agrícola</a:t>
            </a:r>
            <a:endParaRPr lang="pt-BR" sz="14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143000" y="3208338"/>
            <a:ext cx="7705725" cy="434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000" b="1" dirty="0" err="1">
                <a:solidFill>
                  <a:schemeClr val="bg2"/>
                </a:solidFill>
              </a:rPr>
              <a:t>IT154</a:t>
            </a:r>
            <a:r>
              <a:rPr lang="pt-BR" sz="2000" b="1" dirty="0">
                <a:solidFill>
                  <a:schemeClr val="bg2"/>
                </a:solidFill>
              </a:rPr>
              <a:t>- MOTORES E TRATORES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8231187" cy="1460500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smtClean="0"/>
              <a:t>Exemplo de motor diesel, quatro tempos, quatro cilindros em linha vertical: Perkins série 800 43-60 kW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229225"/>
            <a:ext cx="9150350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700213"/>
            <a:ext cx="3384550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213"/>
            <a:ext cx="3313113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84213" y="152400"/>
            <a:ext cx="823118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Arial" pitchFamily="34" charset="0"/>
              </a:rPr>
              <a:t>Exemplo de motor diesel cilindros em linha vertical: 4 e 6 cilindros, Perkins série 1000 95-143 kW modelo 1006-6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4065587" cy="380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4067175" cy="396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34013"/>
            <a:ext cx="9144000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47638"/>
            <a:ext cx="8159750" cy="1228725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Motores Perkins para uso em tratores e máquinas agrícolas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 l="15300" t="41147" r="18996" b="11610"/>
          <a:stretch>
            <a:fillRect/>
          </a:stretch>
        </p:blipFill>
        <p:spPr bwMode="auto">
          <a:xfrm>
            <a:off x="179388" y="1844675"/>
            <a:ext cx="8785225" cy="473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00338" y="2492375"/>
            <a:ext cx="46085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Série 400: 2-3-4 cilindros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700338" y="3835400"/>
            <a:ext cx="46085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Série 800: 4 cilindros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700338" y="5276850"/>
            <a:ext cx="46085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Série 1100: 3-4-6 cilindros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0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MOTOR DIESEL DE 6 CILINDROS COM INJEÇÃO ELETRÔNICA </a:t>
            </a:r>
            <a:endParaRPr lang="pt-BR" sz="3200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6783"/>
            <a:ext cx="7848872" cy="5384585"/>
          </a:xfrm>
          <a:prstGeom prst="rect">
            <a:avLst/>
          </a:prstGeom>
        </p:spPr>
      </p:pic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25" y="1071129"/>
            <a:ext cx="202910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3"/>
            <a:ext cx="9144000" cy="681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/>
          <p:cNvGrpSpPr>
            <a:grpSpLocks/>
          </p:cNvGrpSpPr>
          <p:nvPr/>
        </p:nvGrpSpPr>
        <p:grpSpPr bwMode="auto">
          <a:xfrm>
            <a:off x="0" y="1773238"/>
            <a:ext cx="9142413" cy="4318000"/>
            <a:chOff x="0" y="1117"/>
            <a:chExt cx="5759" cy="2720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17"/>
              <a:ext cx="5760" cy="27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69" name="Line 3"/>
            <p:cNvSpPr>
              <a:spLocks noChangeShapeType="1"/>
            </p:cNvSpPr>
            <p:nvPr/>
          </p:nvSpPr>
          <p:spPr bwMode="auto">
            <a:xfrm>
              <a:off x="192" y="3787"/>
              <a:ext cx="5325" cy="1"/>
            </a:xfrm>
            <a:prstGeom prst="line">
              <a:avLst/>
            </a:prstGeom>
            <a:noFill/>
            <a:ln w="28440">
              <a:solidFill>
                <a:srgbClr val="5567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>
              <a:off x="192" y="1785"/>
              <a:ext cx="5375" cy="1"/>
            </a:xfrm>
            <a:prstGeom prst="line">
              <a:avLst/>
            </a:prstGeom>
            <a:noFill/>
            <a:ln w="28440">
              <a:solidFill>
                <a:srgbClr val="5567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5113"/>
            <a:ext cx="8304212" cy="1219200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smtClean="0">
                <a:solidFill>
                  <a:schemeClr val="tx1"/>
                </a:solidFill>
              </a:rPr>
              <a:t>Exemplo de especificações técnicas do motor de uma colhedora de forragens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375650" cy="1219200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/>
              <a:t>Ordem de ignição</a:t>
            </a:r>
          </a:p>
        </p:txBody>
      </p:sp>
      <p:sp>
        <p:nvSpPr>
          <p:cNvPr id="20483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55650" y="1676400"/>
            <a:ext cx="8159750" cy="2112963"/>
          </a:xfrm>
        </p:spPr>
        <p:txBody>
          <a:bodyPr lIns="90000" tIns="46800" rIns="90000" bIns="46800"/>
          <a:lstStyle/>
          <a:p>
            <a:pPr marL="341313" indent="-341313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smtClean="0">
                <a:latin typeface="Arial" pitchFamily="34" charset="0"/>
                <a:ea typeface="MS Gothic" pitchFamily="49" charset="-128"/>
              </a:rPr>
              <a:t>Seq</a:t>
            </a:r>
            <a:r>
              <a:rPr lang="en-GB" sz="2800" smtClean="0">
                <a:ea typeface="MS Gothic" pitchFamily="49" charset="-128"/>
              </a:rPr>
              <a:t>ü</a:t>
            </a:r>
            <a:r>
              <a:rPr lang="en-GB" sz="2800" smtClean="0">
                <a:latin typeface="Arial" pitchFamily="34" charset="0"/>
                <a:ea typeface="MS Gothic" pitchFamily="49" charset="-128"/>
              </a:rPr>
              <a:t>ência das expansões nos motores de combustão interna</a:t>
            </a:r>
          </a:p>
          <a:p>
            <a:pPr marL="341313" indent="-341313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smtClean="0">
                <a:latin typeface="Arial" pitchFamily="34" charset="0"/>
                <a:ea typeface="MS Gothic" pitchFamily="49" charset="-128"/>
              </a:rPr>
              <a:t>Tem como objetivo o equil</a:t>
            </a:r>
            <a:r>
              <a:rPr lang="en-GB" sz="2800" smtClean="0">
                <a:ea typeface="MS Gothic" pitchFamily="49" charset="-128"/>
              </a:rPr>
              <a:t>í</a:t>
            </a:r>
            <a:r>
              <a:rPr lang="en-GB" sz="2800" smtClean="0">
                <a:latin typeface="Arial" pitchFamily="34" charset="0"/>
                <a:ea typeface="MS Gothic" pitchFamily="49" charset="-128"/>
              </a:rPr>
              <a:t>brio t</a:t>
            </a:r>
            <a:r>
              <a:rPr lang="en-GB" sz="2800" smtClean="0">
                <a:ea typeface="MS Gothic" pitchFamily="49" charset="-128"/>
              </a:rPr>
              <a:t>é</a:t>
            </a:r>
            <a:r>
              <a:rPr lang="en-GB" sz="2800" smtClean="0">
                <a:latin typeface="Arial" pitchFamily="34" charset="0"/>
                <a:ea typeface="MS Gothic" pitchFamily="49" charset="-128"/>
              </a:rPr>
              <a:t>rmico e dinâmico do motor: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55650" y="3692525"/>
            <a:ext cx="8181975" cy="211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latin typeface="Times New Roman" pitchFamily="18" charset="0"/>
              </a:rPr>
              <a:t>O </a:t>
            </a:r>
            <a:r>
              <a:rPr lang="en-GB" sz="2800" dirty="0" err="1">
                <a:latin typeface="Times New Roman" pitchFamily="18" charset="0"/>
              </a:rPr>
              <a:t>equilíbrio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térmico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evita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concentração</a:t>
            </a:r>
            <a:r>
              <a:rPr lang="en-GB" sz="2800" dirty="0">
                <a:latin typeface="Times New Roman" pitchFamily="18" charset="0"/>
              </a:rPr>
              <a:t> de </a:t>
            </a:r>
            <a:r>
              <a:rPr lang="en-GB" sz="2800" dirty="0" err="1">
                <a:latin typeface="Times New Roman" pitchFamily="18" charset="0"/>
              </a:rPr>
              <a:t>calor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determinadas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partes</a:t>
            </a:r>
            <a:r>
              <a:rPr lang="en-GB" sz="2800" dirty="0">
                <a:latin typeface="Times New Roman" pitchFamily="18" charset="0"/>
              </a:rPr>
              <a:t> do motor;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latin typeface="Times New Roman" pitchFamily="18" charset="0"/>
              </a:rPr>
              <a:t>O </a:t>
            </a:r>
            <a:r>
              <a:rPr lang="en-GB" sz="2800" dirty="0" err="1">
                <a:latin typeface="Times New Roman" pitchFamily="18" charset="0"/>
              </a:rPr>
              <a:t>equilíbrio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dinâmico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diminui</a:t>
            </a:r>
            <a:r>
              <a:rPr lang="en-GB" sz="2800" dirty="0">
                <a:latin typeface="Times New Roman" pitchFamily="18" charset="0"/>
              </a:rPr>
              <a:t> as </a:t>
            </a:r>
            <a:r>
              <a:rPr lang="en-GB" sz="2800" dirty="0" err="1">
                <a:latin typeface="Times New Roman" pitchFamily="18" charset="0"/>
              </a:rPr>
              <a:t>vibrações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decorrentes</a:t>
            </a:r>
            <a:r>
              <a:rPr lang="en-GB" sz="2800" dirty="0">
                <a:latin typeface="Times New Roman" pitchFamily="18" charset="0"/>
              </a:rPr>
              <a:t> da </a:t>
            </a:r>
            <a:r>
              <a:rPr lang="en-GB" sz="2800" dirty="0" err="1">
                <a:latin typeface="Times New Roman" pitchFamily="18" charset="0"/>
              </a:rPr>
              <a:t>força</a:t>
            </a:r>
            <a:r>
              <a:rPr lang="en-GB" sz="2800" dirty="0">
                <a:latin typeface="Times New Roman" pitchFamily="18" charset="0"/>
              </a:rPr>
              <a:t> das </a:t>
            </a:r>
            <a:r>
              <a:rPr lang="en-GB" sz="2800" dirty="0" err="1">
                <a:latin typeface="Times New Roman" pitchFamily="18" charset="0"/>
              </a:rPr>
              <a:t>expansões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sobre</a:t>
            </a:r>
            <a:r>
              <a:rPr lang="en-GB" sz="2800" dirty="0">
                <a:latin typeface="Times New Roman" pitchFamily="18" charset="0"/>
              </a:rPr>
              <a:t> a </a:t>
            </a:r>
            <a:r>
              <a:rPr lang="en-GB" sz="2800" dirty="0" err="1">
                <a:latin typeface="Times New Roman" pitchFamily="18" charset="0"/>
              </a:rPr>
              <a:t>árvore</a:t>
            </a:r>
            <a:r>
              <a:rPr lang="en-GB" sz="2800" dirty="0">
                <a:latin typeface="Times New Roman" pitchFamily="18" charset="0"/>
              </a:rPr>
              <a:t> de </a:t>
            </a:r>
            <a:r>
              <a:rPr lang="en-GB" sz="2800" dirty="0" err="1">
                <a:latin typeface="Times New Roman" pitchFamily="18" charset="0"/>
              </a:rPr>
              <a:t>manivelas</a:t>
            </a:r>
            <a:r>
              <a:rPr lang="en-GB" sz="2800" dirty="0">
                <a:latin typeface="Times New Roman" pitchFamily="18" charset="0"/>
              </a:rPr>
              <a:t>.  </a:t>
            </a:r>
          </a:p>
          <a:p>
            <a:pPr marL="341313" indent="-341313"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714500"/>
            <a:ext cx="5111750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7638"/>
            <a:ext cx="8447087" cy="1228725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mtClean="0"/>
              <a:t>Colhedora de forragem marca John Deere, modelo 7300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967288"/>
            <a:ext cx="5164138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346575"/>
            <a:ext cx="3995737" cy="251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003800" y="1793875"/>
            <a:ext cx="3744913" cy="231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</a:rPr>
              <a:t> Barra de corte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</a:rPr>
              <a:t> Cilindro alimentador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</a:rPr>
              <a:t> Cilindro de corte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</a:rPr>
              <a:t> Processador de grãos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</a:rPr>
              <a:t> Impulsor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Cálculo da cilindrada minuto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60463" y="4468813"/>
          <a:ext cx="701198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879560" imgH="393480" progId="Equation.3">
                  <p:embed/>
                </p:oleObj>
              </mc:Choice>
              <mc:Fallback>
                <p:oleObj name="Equation" r:id="rId3" imgW="1879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468813"/>
                        <a:ext cx="7011987" cy="14605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73000"/>
                            </a:schemeClr>
                          </a:gs>
                          <a:gs pos="50000">
                            <a:schemeClr val="tx2">
                              <a:alpha val="58000"/>
                            </a:schemeClr>
                          </a:gs>
                          <a:gs pos="100000">
                            <a:schemeClr val="folHlink">
                              <a:alpha val="73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035175" y="2111375"/>
          <a:ext cx="46418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244520" imgH="393480" progId="Equation.3">
                  <p:embed/>
                </p:oleObj>
              </mc:Choice>
              <mc:Fallback>
                <p:oleObj name="Equation" r:id="rId5" imgW="1244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111375"/>
                        <a:ext cx="4641850" cy="14605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73000"/>
                            </a:schemeClr>
                          </a:gs>
                          <a:gs pos="50000">
                            <a:schemeClr val="tx2">
                              <a:alpha val="58000"/>
                            </a:schemeClr>
                          </a:gs>
                          <a:gs pos="100000">
                            <a:schemeClr val="folHlink">
                              <a:alpha val="73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Cálculo da cilindrada parcial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58888" y="2265363"/>
          <a:ext cx="681196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663560" imgH="393480" progId="Equation.3">
                  <p:embed/>
                </p:oleObj>
              </mc:Choice>
              <mc:Fallback>
                <p:oleObj name="Equation" r:id="rId3" imgW="1663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65363"/>
                        <a:ext cx="6811962" cy="15954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73000"/>
                            </a:schemeClr>
                          </a:gs>
                          <a:gs pos="50000">
                            <a:schemeClr val="tx2">
                              <a:alpha val="58000"/>
                            </a:schemeClr>
                          </a:gs>
                          <a:gs pos="100000">
                            <a:schemeClr val="folHlink">
                              <a:alpha val="73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smtClean="0"/>
              <a:t>Determinação do número de expansões por minuto</a:t>
            </a:r>
          </a:p>
        </p:txBody>
      </p:sp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3862388"/>
            <a:ext cx="8353425" cy="172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sz="2800" smtClean="0"/>
              <a:t>EXP= número de expansões por minuto;</a:t>
            </a:r>
          </a:p>
          <a:p>
            <a:pPr marL="0" indent="0" eaLnBrk="1" hangingPunct="1">
              <a:buFontTx/>
              <a:buNone/>
            </a:pPr>
            <a:r>
              <a:rPr lang="el-GR" sz="2800" smtClean="0">
                <a:cs typeface="Tahoma" pitchFamily="34" charset="0"/>
              </a:rPr>
              <a:t>β</a:t>
            </a:r>
            <a:r>
              <a:rPr lang="pt-BR" sz="2800" smtClean="0"/>
              <a:t>= ângulo correspondente à cada expansão, graus;</a:t>
            </a:r>
          </a:p>
          <a:p>
            <a:pPr marL="0" indent="0" eaLnBrk="1" hangingPunct="1">
              <a:buFontTx/>
              <a:buNone/>
            </a:pPr>
            <a:r>
              <a:rPr lang="pt-BR" sz="2800" smtClean="0"/>
              <a:t>N= rotação do motor, rpm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813050" y="1941513"/>
          <a:ext cx="3662363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 Equation 3.0" r:id="rId3" imgW="939600" imgH="419040" progId="Equation.3">
                  <p:embed/>
                </p:oleObj>
              </mc:Choice>
              <mc:Fallback>
                <p:oleObj name="Microsoft Equation 3.0" r:id="rId3" imgW="939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1941513"/>
                        <a:ext cx="3662363" cy="16081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73000"/>
                            </a:schemeClr>
                          </a:gs>
                          <a:gs pos="50000">
                            <a:schemeClr val="tx2">
                              <a:alpha val="58000"/>
                            </a:schemeClr>
                          </a:gs>
                          <a:gs pos="100000">
                            <a:schemeClr val="folHlink">
                              <a:alpha val="73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4000" b="1" smtClean="0"/>
              <a:t>Ângulo correspondente a cada expansão, </a:t>
            </a:r>
            <a:r>
              <a:rPr lang="el-GR" sz="4000" b="1" smtClean="0"/>
              <a:t>β</a:t>
            </a:r>
          </a:p>
        </p:txBody>
      </p:sp>
      <p:sp>
        <p:nvSpPr>
          <p:cNvPr id="4100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7088" y="3789363"/>
            <a:ext cx="7772400" cy="1727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800" smtClean="0">
                <a:ea typeface="Times New Roman" pitchFamily="18" charset="0"/>
                <a:cs typeface="Tahoma" pitchFamily="34" charset="0"/>
              </a:rPr>
              <a:t>β</a:t>
            </a:r>
            <a:r>
              <a:rPr lang="pt-BR" sz="2800" smtClean="0">
                <a:ea typeface="Times New Roman" pitchFamily="18" charset="0"/>
                <a:cs typeface="Tahoma" pitchFamily="34" charset="0"/>
              </a:rPr>
              <a:t>= ângulo correspondente à cada expansão;</a:t>
            </a:r>
          </a:p>
          <a:p>
            <a:pPr marL="0" indent="0" eaLnBrk="1" hangingPunct="1">
              <a:buFontTx/>
              <a:buNone/>
            </a:pPr>
            <a:r>
              <a:rPr lang="el-GR" sz="2800" smtClean="0">
                <a:ea typeface="Times New Roman" pitchFamily="18" charset="0"/>
                <a:cs typeface="Tahoma" pitchFamily="34" charset="0"/>
              </a:rPr>
              <a:t>α</a:t>
            </a:r>
            <a:r>
              <a:rPr lang="pt-BR" sz="2800" smtClean="0">
                <a:ea typeface="Times New Roman" pitchFamily="18" charset="0"/>
                <a:cs typeface="Tahoma" pitchFamily="34" charset="0"/>
              </a:rPr>
              <a:t>= ângulo correspondente à realização do ciclo; n= número de cilindros do motor. 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3851275" y="1989138"/>
          <a:ext cx="15843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Microsoft Equation 3.0" r:id="rId3" imgW="406122" imgH="393440" progId="Equation.3">
                  <p:embed/>
                </p:oleObj>
              </mc:Choice>
              <mc:Fallback>
                <p:oleObj name="Microsoft Equation 3.0" r:id="rId3" imgW="406122" imgH="393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89138"/>
                        <a:ext cx="1584325" cy="15113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alpha val="73000"/>
                            </a:schemeClr>
                          </a:gs>
                          <a:gs pos="50000">
                            <a:schemeClr val="tx2">
                              <a:alpha val="58000"/>
                            </a:schemeClr>
                          </a:gs>
                          <a:gs pos="100000">
                            <a:schemeClr val="folHlink">
                              <a:alpha val="73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2"/>
            </a:gs>
            <a:gs pos="50000">
              <a:schemeClr val="bg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55650" y="2924175"/>
            <a:ext cx="7772400" cy="876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smtClean="0"/>
              <a:t>FIM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8231187" cy="1219200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smtClean="0"/>
              <a:t>Disposição dos cilindros nos motores</a:t>
            </a:r>
          </a:p>
        </p:txBody>
      </p:sp>
      <p:sp>
        <p:nvSpPr>
          <p:cNvPr id="2150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603375"/>
            <a:ext cx="8231187" cy="1465263"/>
          </a:xfrm>
        </p:spPr>
        <p:txBody>
          <a:bodyPr lIns="90000" tIns="46800" rIns="90000" bIns="46800"/>
          <a:lstStyle/>
          <a:p>
            <a:pPr eaLnBrk="1" hangingPunct="1">
              <a:lnSpc>
                <a:spcPct val="86000"/>
              </a:lnSpc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/>
              <a:t>Os motores de combustão interna são classificados em três tipos de acordo com a disposição dos cilindros: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11188" y="3141663"/>
            <a:ext cx="8281987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8013" indent="-608013" eaLnBrk="0" hangingPunct="0">
              <a:lnSpc>
                <a:spcPct val="90000"/>
              </a:lnSpc>
              <a:spcBef>
                <a:spcPts val="800"/>
              </a:spcBef>
              <a:buClr>
                <a:srgbClr val="3A5047"/>
              </a:buClr>
              <a:buSzPct val="75000"/>
              <a:buFont typeface="Times New Roman" pitchFamily="18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pt-BR" sz="3200" dirty="0" smtClean="0">
                <a:solidFill>
                  <a:schemeClr val="tx2"/>
                </a:solidFill>
                <a:latin typeface="Arial" pitchFamily="34" charset="0"/>
              </a:rPr>
              <a:t>Em linha: os cilindros são dispostos no sentido longitudinal na posição vertical;</a:t>
            </a:r>
          </a:p>
          <a:p>
            <a:pPr marL="608013" indent="-608013" eaLnBrk="0" hangingPunct="0">
              <a:lnSpc>
                <a:spcPct val="90000"/>
              </a:lnSpc>
              <a:spcBef>
                <a:spcPts val="800"/>
              </a:spcBef>
              <a:buClr>
                <a:srgbClr val="3A5047"/>
              </a:buClr>
              <a:buSzPct val="75000"/>
              <a:buFont typeface="Times New Roman" pitchFamily="18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pt-BR" sz="3200" dirty="0" smtClean="0">
                <a:solidFill>
                  <a:schemeClr val="tx2"/>
                </a:solidFill>
                <a:latin typeface="Arial" pitchFamily="34" charset="0"/>
              </a:rPr>
              <a:t>Horizontal: os cilindros são dispostos no sentido transversal na posição horizontal;</a:t>
            </a:r>
          </a:p>
          <a:p>
            <a:pPr marL="608013" indent="-608013" eaLnBrk="0" hangingPunct="0">
              <a:lnSpc>
                <a:spcPct val="90000"/>
              </a:lnSpc>
              <a:spcBef>
                <a:spcPts val="800"/>
              </a:spcBef>
              <a:buClr>
                <a:srgbClr val="3A5047"/>
              </a:buClr>
              <a:buSzPct val="75000"/>
              <a:buFont typeface="Times New Roman" pitchFamily="18" charset="0"/>
              <a:buAutoNum type="arabi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pt-BR" sz="3200" dirty="0" smtClean="0">
                <a:solidFill>
                  <a:schemeClr val="tx2"/>
                </a:solidFill>
                <a:latin typeface="Arial" pitchFamily="34" charset="0"/>
              </a:rPr>
              <a:t>Em V: os cilindros são dispostos no sentido transversal em forma de V.</a:t>
            </a:r>
            <a:endParaRPr lang="pt-BR" sz="32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Cilindros dispostos em linha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5373688"/>
            <a:ext cx="7772400" cy="719137"/>
          </a:xfrm>
        </p:spPr>
        <p:txBody>
          <a:bodyPr/>
          <a:lstStyle/>
          <a:p>
            <a:pPr eaLnBrk="1" hangingPunct="1"/>
            <a:r>
              <a:rPr lang="pt-BR" sz="2000" dirty="0" smtClean="0"/>
              <a:t>Fonte: </a:t>
            </a:r>
            <a:r>
              <a:rPr lang="pt-BR" sz="2000" dirty="0" smtClean="0">
                <a:hlinkClick r:id="rId2"/>
              </a:rPr>
              <a:t>http://www.envenenado.com.br/howwork/tipos/tipos.html</a:t>
            </a:r>
            <a:r>
              <a:rPr lang="pt-BR" sz="2000" dirty="0" smtClean="0"/>
              <a:t> </a:t>
            </a:r>
          </a:p>
        </p:txBody>
      </p:sp>
      <p:pic>
        <p:nvPicPr>
          <p:cNvPr id="22532" name="Picture 4" descr="linh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700213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56100" y="1676400"/>
            <a:ext cx="4679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BR" b="1" dirty="0"/>
              <a:t>Menor número de componentes</a:t>
            </a:r>
          </a:p>
          <a:p>
            <a:pPr defTabSz="914400">
              <a:buFontTx/>
              <a:buChar char="•"/>
            </a:pPr>
            <a:r>
              <a:rPr lang="pt-BR" dirty="0"/>
              <a:t> fácil regulagem</a:t>
            </a:r>
          </a:p>
          <a:p>
            <a:pPr defTabSz="914400">
              <a:buFontTx/>
              <a:buChar char="•"/>
            </a:pPr>
            <a:r>
              <a:rPr lang="pt-BR" dirty="0"/>
              <a:t> menor preço</a:t>
            </a:r>
          </a:p>
          <a:p>
            <a:pPr defTabSz="914400"/>
            <a:r>
              <a:rPr lang="pt-BR" dirty="0"/>
              <a:t> </a:t>
            </a:r>
            <a:r>
              <a:rPr lang="pt-BR" b="1" dirty="0"/>
              <a:t>Inadequado para mais de 6 cilindros</a:t>
            </a:r>
          </a:p>
          <a:p>
            <a:pPr defTabSz="914400">
              <a:buFontTx/>
              <a:buChar char="•"/>
            </a:pPr>
            <a:r>
              <a:rPr lang="pt-BR" dirty="0"/>
              <a:t> motor muito longo</a:t>
            </a:r>
          </a:p>
          <a:p>
            <a:pPr defTabSz="914400"/>
            <a:r>
              <a:rPr lang="pt-BR" b="1" dirty="0" smtClean="0"/>
              <a:t>Tipo mais utilizados </a:t>
            </a:r>
            <a:r>
              <a:rPr lang="pt-BR" b="1" dirty="0"/>
              <a:t>em motores de tratores agrícolas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Cilindros dispostos na horizontal</a:t>
            </a:r>
          </a:p>
        </p:txBody>
      </p:sp>
      <p:sp>
        <p:nvSpPr>
          <p:cNvPr id="23555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5373688"/>
            <a:ext cx="7772400" cy="719137"/>
          </a:xfrm>
        </p:spPr>
        <p:txBody>
          <a:bodyPr/>
          <a:lstStyle/>
          <a:p>
            <a:pPr eaLnBrk="1" hangingPunct="1"/>
            <a:r>
              <a:rPr lang="pt-BR" sz="2000" smtClean="0"/>
              <a:t>Fonte: </a:t>
            </a:r>
            <a:r>
              <a:rPr lang="pt-BR" sz="2000" smtClean="0">
                <a:hlinkClick r:id="rId2"/>
              </a:rPr>
              <a:t>http://www.envenenado.com.br/howwork/tipos/tipos.html</a:t>
            </a:r>
            <a:r>
              <a:rPr lang="pt-BR" sz="2000" smtClean="0"/>
              <a:t> 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39750" y="47910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b="1"/>
              <a:t> Motores de cilindros opostos ou horizontal</a:t>
            </a:r>
          </a:p>
        </p:txBody>
      </p:sp>
      <p:pic>
        <p:nvPicPr>
          <p:cNvPr id="23558" name="Picture 9" descr="box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907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067944" y="1676400"/>
            <a:ext cx="4679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Maior número de </a:t>
            </a:r>
            <a:r>
              <a:rPr lang="pt-BR" b="1" dirty="0" smtClean="0"/>
              <a:t>componentes que em linha</a:t>
            </a:r>
            <a:endParaRPr lang="pt-BR" b="1" dirty="0"/>
          </a:p>
          <a:p>
            <a:pPr>
              <a:buFontTx/>
              <a:buChar char="•"/>
            </a:pPr>
            <a:r>
              <a:rPr lang="pt-BR" dirty="0"/>
              <a:t> difícil regulagem</a:t>
            </a:r>
          </a:p>
          <a:p>
            <a:pPr>
              <a:buFontTx/>
              <a:buChar char="•"/>
            </a:pPr>
            <a:r>
              <a:rPr lang="pt-BR" dirty="0"/>
              <a:t> maior preço</a:t>
            </a:r>
          </a:p>
          <a:p>
            <a:r>
              <a:rPr lang="pt-BR" dirty="0"/>
              <a:t> </a:t>
            </a:r>
            <a:r>
              <a:rPr lang="pt-BR" b="1" dirty="0"/>
              <a:t>Inadequado para mais de 6 cilindros</a:t>
            </a:r>
          </a:p>
          <a:p>
            <a:pPr>
              <a:buFontTx/>
              <a:buChar char="•"/>
            </a:pPr>
            <a:r>
              <a:rPr lang="pt-BR" dirty="0"/>
              <a:t> motor muito longo</a:t>
            </a:r>
          </a:p>
          <a:p>
            <a:r>
              <a:rPr lang="pt-BR" b="1" dirty="0"/>
              <a:t>Menor nível de vibrações que em linha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Cilindros dispostos em “V”</a:t>
            </a:r>
          </a:p>
        </p:txBody>
      </p:sp>
      <p:sp>
        <p:nvSpPr>
          <p:cNvPr id="24579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5373688"/>
            <a:ext cx="7772400" cy="719137"/>
          </a:xfrm>
        </p:spPr>
        <p:txBody>
          <a:bodyPr/>
          <a:lstStyle/>
          <a:p>
            <a:pPr eaLnBrk="1" hangingPunct="1"/>
            <a:r>
              <a:rPr lang="pt-BR" sz="2000" smtClean="0"/>
              <a:t>Fonte: </a:t>
            </a:r>
            <a:r>
              <a:rPr lang="pt-BR" sz="2000" smtClean="0">
                <a:hlinkClick r:id="rId2"/>
              </a:rPr>
              <a:t>http://www.envenenado.com.br/howwork/tipos/tipos.html</a:t>
            </a:r>
            <a:r>
              <a:rPr lang="pt-BR" sz="2000" smtClean="0"/>
              <a:t> </a:t>
            </a:r>
          </a:p>
        </p:txBody>
      </p:sp>
      <p:pic>
        <p:nvPicPr>
          <p:cNvPr id="24581" name="Picture 8" descr="v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89" y="1412776"/>
            <a:ext cx="4680543" cy="35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283968" y="1676400"/>
            <a:ext cx="4464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Maior número de </a:t>
            </a:r>
            <a:r>
              <a:rPr lang="pt-BR" b="1" dirty="0" smtClean="0"/>
              <a:t>componentes que em linha</a:t>
            </a:r>
            <a:endParaRPr lang="pt-BR" b="1" dirty="0"/>
          </a:p>
          <a:p>
            <a:pPr>
              <a:buFontTx/>
              <a:buChar char="•"/>
            </a:pPr>
            <a:r>
              <a:rPr lang="pt-BR" dirty="0"/>
              <a:t> difícil regulagem</a:t>
            </a:r>
          </a:p>
          <a:p>
            <a:pPr>
              <a:buFontTx/>
              <a:buChar char="•"/>
            </a:pPr>
            <a:r>
              <a:rPr lang="pt-BR" dirty="0"/>
              <a:t> maior preço</a:t>
            </a:r>
          </a:p>
          <a:p>
            <a:r>
              <a:rPr lang="pt-BR" dirty="0"/>
              <a:t> </a:t>
            </a:r>
            <a:r>
              <a:rPr lang="pt-BR" b="1" dirty="0"/>
              <a:t>Adequado para mais de 6 cilindros</a:t>
            </a:r>
          </a:p>
          <a:p>
            <a:pPr>
              <a:buFontTx/>
              <a:buChar char="•"/>
            </a:pPr>
            <a:r>
              <a:rPr lang="pt-BR" dirty="0"/>
              <a:t> motor compacto</a:t>
            </a:r>
          </a:p>
          <a:p>
            <a:pPr>
              <a:buFontTx/>
              <a:buChar char="•"/>
            </a:pPr>
            <a:r>
              <a:rPr lang="pt-BR" dirty="0"/>
              <a:t> menores vibrações e ruídos que os demais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smtClean="0">
                <a:solidFill>
                  <a:srgbClr val="1F497D"/>
                </a:solidFill>
                <a:latin typeface="Albany"/>
                <a:cs typeface="Tahoma" pitchFamily="34" charset="0"/>
              </a:rPr>
              <a:t>Produção de tratores de rodas</a:t>
            </a:r>
            <a:br>
              <a:rPr smtClean="0">
                <a:solidFill>
                  <a:srgbClr val="1F497D"/>
                </a:solidFill>
                <a:latin typeface="Albany"/>
                <a:cs typeface="Tahoma" pitchFamily="34" charset="0"/>
              </a:rPr>
            </a:br>
            <a:r>
              <a:rPr smtClean="0">
                <a:solidFill>
                  <a:srgbClr val="1F497D"/>
                </a:solidFill>
                <a:latin typeface="Albany"/>
                <a:cs typeface="Tahoma" pitchFamily="34" charset="0"/>
              </a:rPr>
              <a:t>1999-2009</a:t>
            </a:r>
          </a:p>
        </p:txBody>
      </p:sp>
      <p:graphicFrame>
        <p:nvGraphicFramePr>
          <p:cNvPr id="3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347" y="1428731"/>
          <a:ext cx="7689847" cy="457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31187" cy="1319212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smtClean="0"/>
              <a:t>Exemplo de motor diesel, quatro tempos, dois cilindros em linha: Perkins série 400 10 - 44.7 kW (13 – 60 hp)</a:t>
            </a:r>
            <a:r>
              <a:rPr lang="ar-SA" sz="3200" smtClean="0"/>
              <a:t>‏</a:t>
            </a:r>
            <a:endParaRPr lang="en-GB" sz="32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8" y="1633538"/>
            <a:ext cx="3633787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775"/>
            <a:ext cx="3678238" cy="3633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75" y="5229225"/>
            <a:ext cx="8674100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12969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Frente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4572000" y="1628775"/>
            <a:ext cx="10080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Trás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o gráfico">
  <a:themeElements>
    <a:clrScheme name="plano gráfico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áfic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o grá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áfico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áfico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áfico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áfico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áfico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áfico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áfico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áfico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s strategy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481</Words>
  <Application>Microsoft Office PowerPoint</Application>
  <PresentationFormat>Apresentação na tela (4:3)</PresentationFormat>
  <Paragraphs>68</Paragraphs>
  <Slides>25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plano gráfico</vt:lpstr>
      <vt:lpstr>prs strategy</vt:lpstr>
      <vt:lpstr>Equation</vt:lpstr>
      <vt:lpstr>Microsoft Equation 3.0</vt:lpstr>
      <vt:lpstr>Apresentação do PowerPoint</vt:lpstr>
      <vt:lpstr>Ordem de ignição</vt:lpstr>
      <vt:lpstr>Disposição dos cilindros nos motores</vt:lpstr>
      <vt:lpstr>Cilindros dispostos em linha</vt:lpstr>
      <vt:lpstr>Cilindros dispostos na horizontal</vt:lpstr>
      <vt:lpstr>Cilindros dispostos em “V”</vt:lpstr>
      <vt:lpstr>Apresentação do PowerPoint</vt:lpstr>
      <vt:lpstr>Produção de tratores de rodas 1999-2009</vt:lpstr>
      <vt:lpstr>Exemplo de motor diesel, quatro tempos, dois cilindros em linha: Perkins série 400 10 - 44.7 kW (13 – 60 hp)‏</vt:lpstr>
      <vt:lpstr>Exemplo de motor diesel, quatro tempos, quatro cilindros em linha vertical: Perkins série 800 43-60 kW </vt:lpstr>
      <vt:lpstr>Apresentação do PowerPoint</vt:lpstr>
      <vt:lpstr>Motores Perkins para uso em tratores e máquinas agrícolas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especificações técnicas do motor de uma colhedora de forragens</vt:lpstr>
      <vt:lpstr>Colhedora de forragem marca John Deere, modelo 7300</vt:lpstr>
      <vt:lpstr>Cálculo da cilindrada minuto</vt:lpstr>
      <vt:lpstr>Cálculo da cilindrada parcial </vt:lpstr>
      <vt:lpstr>Determinação do número de expansões por minuto</vt:lpstr>
      <vt:lpstr>Ângulo correspondente a cada expansão, β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Funcionamento dos motores de cilindros múltiplos</dc:title>
  <dc:creator>VARELLA</dc:creator>
  <cp:lastModifiedBy>Varella</cp:lastModifiedBy>
  <cp:revision>24</cp:revision>
  <dcterms:modified xsi:type="dcterms:W3CDTF">2010-09-23T14:33:18Z</dcterms:modified>
</cp:coreProperties>
</file>