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bmp" ContentType="image/bmp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2"/>
  </p:sldMasterIdLst>
  <p:notesMasterIdLst>
    <p:notesMasterId r:id="rId38"/>
  </p:notesMasterIdLst>
  <p:sldIdLst>
    <p:sldId id="283" r:id="rId3"/>
    <p:sldId id="282" r:id="rId4"/>
    <p:sldId id="256" r:id="rId5"/>
    <p:sldId id="257" r:id="rId6"/>
    <p:sldId id="284" r:id="rId7"/>
    <p:sldId id="276" r:id="rId8"/>
    <p:sldId id="301" r:id="rId9"/>
    <p:sldId id="260" r:id="rId10"/>
    <p:sldId id="298" r:id="rId11"/>
    <p:sldId id="299" r:id="rId12"/>
    <p:sldId id="264" r:id="rId13"/>
    <p:sldId id="265" r:id="rId14"/>
    <p:sldId id="280" r:id="rId15"/>
    <p:sldId id="279" r:id="rId16"/>
    <p:sldId id="281" r:id="rId17"/>
    <p:sldId id="287" r:id="rId18"/>
    <p:sldId id="302" r:id="rId19"/>
    <p:sldId id="307" r:id="rId20"/>
    <p:sldId id="308" r:id="rId21"/>
    <p:sldId id="286" r:id="rId22"/>
    <p:sldId id="306" r:id="rId23"/>
    <p:sldId id="274" r:id="rId24"/>
    <p:sldId id="309" r:id="rId25"/>
    <p:sldId id="310" r:id="rId26"/>
    <p:sldId id="311" r:id="rId27"/>
    <p:sldId id="272" r:id="rId28"/>
    <p:sldId id="270" r:id="rId29"/>
    <p:sldId id="291" r:id="rId30"/>
    <p:sldId id="271" r:id="rId31"/>
    <p:sldId id="292" r:id="rId32"/>
    <p:sldId id="293" r:id="rId33"/>
    <p:sldId id="294" r:id="rId34"/>
    <p:sldId id="295" r:id="rId35"/>
    <p:sldId id="296" r:id="rId36"/>
    <p:sldId id="297" r:id="rId37"/>
  </p:sldIdLst>
  <p:sldSz cx="9144000" cy="6858000" type="screen4x3"/>
  <p:notesSz cx="6888163" cy="962342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los Alberto Alves Varella" initials="Varell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EF166-83D1-4DD4-9DBE-B0450070B5A7}" type="datetimeFigureOut">
              <a:rPr lang="pt-BR" smtClean="0"/>
              <a:t>19/10/2010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22313"/>
            <a:ext cx="4808537" cy="3608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975" y="4570413"/>
            <a:ext cx="5510213" cy="433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40825"/>
            <a:ext cx="2984500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2075" y="9140825"/>
            <a:ext cx="2984500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A0522-5CF4-4F68-BE43-14FCAD5E9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7150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A0522-5CF4-4F68-BE43-14FCAD5E9920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6138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054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1054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AC86A89-C3B2-4424-A69E-670DC9584A43}" type="datetimeFigureOut">
              <a:rPr lang="pt-BR"/>
              <a:pPr>
                <a:defRPr/>
              </a:pPr>
              <a:t>19/10/2010</a:t>
            </a:fld>
            <a:endParaRPr lang="pt-B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D013D62-DFC8-4153-AC13-3FB6FA3D78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5D71F-9A2B-4EFA-9AD0-8E3A89FED8F7}" type="datetimeFigureOut">
              <a:rPr lang="pt-BR"/>
              <a:pPr>
                <a:defRPr/>
              </a:pPr>
              <a:t>19/10/2010</a:t>
            </a:fld>
            <a:endParaRPr lang="pt-B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779CE-D1E0-4AB7-BCAC-F78007A5CA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7A8F8-246E-46E1-A3C2-095B41717E74}" type="datetimeFigureOut">
              <a:rPr lang="pt-BR"/>
              <a:pPr>
                <a:defRPr/>
              </a:pPr>
              <a:t>19/10/2010</a:t>
            </a:fld>
            <a:endParaRPr lang="pt-B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5BEDA-5A87-4098-9181-0584224782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7CE7F-7E09-44D2-89E9-86A5383375ED}" type="datetimeFigureOut">
              <a:rPr lang="pt-BR"/>
              <a:pPr>
                <a:defRPr/>
              </a:pPr>
              <a:t>19/10/2010</a:t>
            </a:fld>
            <a:endParaRPr lang="pt-B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B282D-5E5E-43FD-BF84-8BA5331F63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4F401-B570-4A10-A119-A4C0481D2859}" type="datetimeFigureOut">
              <a:rPr lang="pt-BR"/>
              <a:pPr>
                <a:defRPr/>
              </a:pPr>
              <a:t>19/10/2010</a:t>
            </a:fld>
            <a:endParaRPr lang="pt-B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501AA-1F8B-4D3D-A632-C6DFC7D765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AF377-83A6-4C78-BE7F-10D59C0BAF76}" type="datetimeFigureOut">
              <a:rPr lang="pt-BR"/>
              <a:pPr>
                <a:defRPr/>
              </a:pPr>
              <a:t>19/10/2010</a:t>
            </a:fld>
            <a:endParaRPr lang="pt-B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9C790-38B0-47A2-AB75-CAADBCA0D1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A0AAE-E63D-4424-974E-56C73BCC1152}" type="datetimeFigureOut">
              <a:rPr lang="pt-BR"/>
              <a:pPr>
                <a:defRPr/>
              </a:pPr>
              <a:t>19/10/2010</a:t>
            </a:fld>
            <a:endParaRPr lang="pt-B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3B00-9AAA-4146-BFC9-4DC0BDC5C5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8073F-7138-44E7-8460-AF68FBE11E20}" type="datetimeFigureOut">
              <a:rPr lang="pt-BR"/>
              <a:pPr>
                <a:defRPr/>
              </a:pPr>
              <a:t>19/10/2010</a:t>
            </a:fld>
            <a:endParaRPr lang="pt-BR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17933-4DF5-4B22-A59D-13BC8E2A15C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F4C2B-0395-4EFE-A0D9-742E61D858C9}" type="datetimeFigureOut">
              <a:rPr lang="pt-BR"/>
              <a:pPr>
                <a:defRPr/>
              </a:pPr>
              <a:t>19/10/2010</a:t>
            </a:fld>
            <a:endParaRPr lang="pt-B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6924C-F2B6-4A10-9B6F-05A79F1D94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16D4D-9CB8-4769-880B-73BD16247510}" type="datetimeFigureOut">
              <a:rPr lang="pt-BR"/>
              <a:pPr>
                <a:defRPr/>
              </a:pPr>
              <a:t>19/10/2010</a:t>
            </a:fld>
            <a:endParaRPr lang="pt-B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26324-5BB4-416A-9773-47F2E71B66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5ED02-8348-44CD-9AE6-B5CF612CDC6E}" type="datetimeFigureOut">
              <a:rPr lang="pt-BR"/>
              <a:pPr>
                <a:defRPr/>
              </a:pPr>
              <a:t>19/10/2010</a:t>
            </a:fld>
            <a:endParaRPr lang="pt-B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0BA0E-4F43-4675-A36E-EF2EBAEEC71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028F0-937F-4155-8072-12D0326C4745}" type="datetimeFigureOut">
              <a:rPr lang="pt-BR"/>
              <a:pPr>
                <a:defRPr/>
              </a:pPr>
              <a:t>19/10/2010</a:t>
            </a:fld>
            <a:endParaRPr lang="pt-B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7CFA0-B039-47AF-BC81-D5DF8C5936F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pt-BR" sz="2400"/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pt-BR" sz="2400"/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pt-BR" sz="2400"/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pt-BR" sz="2400"/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pt-BR" sz="2400"/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pt-BR" sz="2400"/>
          </a:p>
        </p:txBody>
      </p:sp>
      <p:sp>
        <p:nvSpPr>
          <p:cNvPr id="10445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pt-BR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445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D8302994-24B0-44FB-8100-ECA3539328DD}" type="datetimeFigureOut">
              <a:rPr lang="pt-BR"/>
              <a:pPr>
                <a:defRPr/>
              </a:pPr>
              <a:t>19/10/2010</a:t>
            </a:fld>
            <a:endParaRPr lang="pt-BR"/>
          </a:p>
        </p:txBody>
      </p:sp>
      <p:sp>
        <p:nvSpPr>
          <p:cNvPr id="10446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44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09FA43B-09BA-41A0-86CF-DF429085A8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varella.caa@gmail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bm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bm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bmp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8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0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674688" y="2492375"/>
            <a:ext cx="7793037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pt-BR" sz="3600" b="1">
              <a:solidFill>
                <a:schemeClr val="tx2"/>
              </a:solidFill>
            </a:endParaRP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971550" y="5883275"/>
            <a:ext cx="3744913" cy="55399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dirty="0">
                <a:solidFill>
                  <a:schemeClr val="tx2"/>
                </a:solidFill>
              </a:rPr>
              <a:t>Carlos Alberto Alves </a:t>
            </a:r>
            <a:r>
              <a:rPr lang="pt-BR" sz="1200" dirty="0" smtClean="0">
                <a:solidFill>
                  <a:schemeClr val="tx2"/>
                </a:solidFill>
              </a:rPr>
              <a:t>Varella</a:t>
            </a:r>
          </a:p>
          <a:p>
            <a:pPr>
              <a:spcBef>
                <a:spcPct val="50000"/>
              </a:spcBef>
            </a:pPr>
            <a:r>
              <a:rPr lang="pt-BR" sz="1200" dirty="0" smtClean="0">
                <a:solidFill>
                  <a:schemeClr val="tx2"/>
                </a:solidFill>
                <a:hlinkClick r:id="rId2"/>
              </a:rPr>
              <a:t>varella.caa@gmail.com</a:t>
            </a:r>
            <a:r>
              <a:rPr lang="pt-BR" sz="1200" dirty="0" smtClean="0">
                <a:solidFill>
                  <a:schemeClr val="tx2"/>
                </a:solidFill>
              </a:rPr>
              <a:t> </a:t>
            </a:r>
            <a:endParaRPr lang="pt-BR" sz="1200" dirty="0">
              <a:solidFill>
                <a:schemeClr val="tx2"/>
              </a:solidFill>
            </a:endParaRPr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55650" y="2786058"/>
            <a:ext cx="7772400" cy="12954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pt-BR" b="1" dirty="0" smtClean="0">
                <a:solidFill>
                  <a:schemeClr val="tx2"/>
                </a:solidFill>
              </a:rPr>
              <a:t>ESTIMATIVA DA POTÊNCIA DOS MOTORES DE COMBUSTÃO INTERNA</a:t>
            </a:r>
          </a:p>
        </p:txBody>
      </p:sp>
      <p:pic>
        <p:nvPicPr>
          <p:cNvPr id="3077" name="Picture 9" descr="logomarca_ufrrj_cor04"/>
          <p:cNvPicPr>
            <a:picLocks noChangeAspect="1" noChangeArrowheads="1"/>
          </p:cNvPicPr>
          <p:nvPr/>
        </p:nvPicPr>
        <p:blipFill>
          <a:blip r:embed="rId3" cstate="print"/>
          <a:srcRect t="6604" b="7233"/>
          <a:stretch>
            <a:fillRect/>
          </a:stretch>
        </p:blipFill>
        <p:spPr bwMode="auto">
          <a:xfrm>
            <a:off x="1979613" y="71438"/>
            <a:ext cx="5224462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213" y="798513"/>
            <a:ext cx="4392612" cy="503237"/>
          </a:xfrm>
        </p:spPr>
        <p:txBody>
          <a:bodyPr/>
          <a:lstStyle/>
          <a:p>
            <a:pPr eaLnBrk="1" hangingPunct="1"/>
            <a:r>
              <a:rPr lang="pt-BR" sz="1400" dirty="0" smtClean="0"/>
              <a:t>Instituto de Tecnologia-Departamento de Engenharia</a:t>
            </a:r>
            <a:br>
              <a:rPr lang="pt-BR" sz="1400" dirty="0" smtClean="0"/>
            </a:br>
            <a:r>
              <a:rPr lang="pt-BR" sz="1400" dirty="0" smtClean="0"/>
              <a:t>Área de Máquinas e Mecanização Agrícola</a:t>
            </a:r>
            <a:endParaRPr lang="pt-BR" sz="1400" b="1" dirty="0" smtClean="0"/>
          </a:p>
        </p:txBody>
      </p:sp>
      <p:sp>
        <p:nvSpPr>
          <p:cNvPr id="3079" name="Text Box 10"/>
          <p:cNvSpPr txBox="1">
            <a:spLocks noChangeArrowheads="1"/>
          </p:cNvSpPr>
          <p:nvPr/>
        </p:nvSpPr>
        <p:spPr bwMode="auto">
          <a:xfrm>
            <a:off x="1258888" y="1409700"/>
            <a:ext cx="7705725" cy="434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pt-BR" sz="2000" b="1">
                <a:solidFill>
                  <a:schemeClr val="bg2"/>
                </a:solidFill>
              </a:rPr>
              <a:t>IT154- MOTORES E TRATORES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Solução</a:t>
            </a:r>
          </a:p>
        </p:txBody>
      </p:sp>
      <p:graphicFrame>
        <p:nvGraphicFramePr>
          <p:cNvPr id="12291" name="Object 4"/>
          <p:cNvGraphicFramePr>
            <a:graphicFrameLocks noChangeAspect="1"/>
          </p:cNvGraphicFramePr>
          <p:nvPr/>
        </p:nvGraphicFramePr>
        <p:xfrm>
          <a:off x="285750" y="2214563"/>
          <a:ext cx="8596313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7" name="Equação" r:id="rId3" imgW="3454400" imgH="279400" progId="Equation.3">
                  <p:embed/>
                </p:oleObj>
              </mc:Choice>
              <mc:Fallback>
                <p:oleObj name="Equação" r:id="rId3" imgW="3454400" imgH="279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2214563"/>
                        <a:ext cx="8596313" cy="696912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6699FF">
                              <a:alpha val="48000"/>
                            </a:srgbClr>
                          </a:gs>
                          <a:gs pos="50000">
                            <a:srgbClr val="FFFFFF">
                              <a:alpha val="62000"/>
                            </a:srgbClr>
                          </a:gs>
                          <a:gs pos="100000">
                            <a:srgbClr val="6699FF">
                              <a:alpha val="48000"/>
                            </a:srgbClr>
                          </a:gs>
                        </a:gsLst>
                        <a:lin ang="5400000" scaled="1"/>
                      </a:gradFill>
                      <a:ln w="9525">
                        <a:solidFill>
                          <a:srgbClr val="6699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1266825" y="3286125"/>
          <a:ext cx="6726238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name="Equação" r:id="rId5" imgW="2489200" imgH="495300" progId="Equation.3">
                  <p:embed/>
                </p:oleObj>
              </mc:Choice>
              <mc:Fallback>
                <p:oleObj name="Equação" r:id="rId5" imgW="2489200" imgH="4953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825" y="3286125"/>
                        <a:ext cx="6726238" cy="1338263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6699FF">
                              <a:alpha val="48000"/>
                            </a:srgbClr>
                          </a:gs>
                          <a:gs pos="50000">
                            <a:srgbClr val="FFFFFF">
                              <a:alpha val="62000"/>
                            </a:srgbClr>
                          </a:gs>
                          <a:gs pos="100000">
                            <a:srgbClr val="6699FF">
                              <a:alpha val="48000"/>
                            </a:srgbClr>
                          </a:gs>
                        </a:gsLst>
                        <a:lin ang="5400000" scaled="1"/>
                      </a:gradFill>
                      <a:ln w="9525">
                        <a:solidFill>
                          <a:srgbClr val="6699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Espaço Reservado para Conteúdo 2"/>
          <p:cNvSpPr txBox="1">
            <a:spLocks/>
          </p:cNvSpPr>
          <p:nvPr/>
        </p:nvSpPr>
        <p:spPr bwMode="auto">
          <a:xfrm>
            <a:off x="1182688" y="5011738"/>
            <a:ext cx="77724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pt-BR" sz="3200" kern="0">
                <a:latin typeface="+mn-lt"/>
                <a:cs typeface="+mn-cs"/>
              </a:rPr>
              <a:t>P</a:t>
            </a:r>
            <a:r>
              <a:rPr lang="pt-BR" sz="3200" kern="0" baseline="-25000">
                <a:latin typeface="+mn-lt"/>
                <a:cs typeface="+mn-cs"/>
              </a:rPr>
              <a:t>T</a:t>
            </a:r>
            <a:r>
              <a:rPr lang="pt-BR" sz="3200" kern="0">
                <a:latin typeface="+mn-lt"/>
                <a:cs typeface="+mn-cs"/>
              </a:rPr>
              <a:t>= 62,72/0,74532= 84,15 hp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pt-BR" sz="3200" kern="0">
                <a:latin typeface="+mn-lt"/>
                <a:cs typeface="+mn-cs"/>
              </a:rPr>
              <a:t>P</a:t>
            </a:r>
            <a:r>
              <a:rPr lang="pt-BR" sz="3200" kern="0" baseline="-25000">
                <a:latin typeface="+mn-lt"/>
                <a:cs typeface="+mn-cs"/>
              </a:rPr>
              <a:t>T</a:t>
            </a:r>
            <a:r>
              <a:rPr lang="pt-BR" sz="3200" kern="0">
                <a:latin typeface="+mn-lt"/>
                <a:cs typeface="+mn-cs"/>
              </a:rPr>
              <a:t>= 62,72/ 0,73551= 85,27 cv</a:t>
            </a:r>
            <a:endParaRPr lang="pt-BR" sz="3200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t="19836" b="28029"/>
          <a:stretch>
            <a:fillRect/>
          </a:stretch>
        </p:blipFill>
        <p:spPr bwMode="auto">
          <a:xfrm>
            <a:off x="0" y="1071563"/>
            <a:ext cx="878363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>
          <a:xfrm>
            <a:off x="971550" y="4786313"/>
            <a:ext cx="7416800" cy="1598612"/>
          </a:xfrm>
        </p:spPr>
        <p:txBody>
          <a:bodyPr/>
          <a:lstStyle/>
          <a:p>
            <a:pPr eaLnBrk="1" hangingPunct="1"/>
            <a:r>
              <a:rPr lang="pt-BR" sz="2400" b="1" smtClean="0"/>
              <a:t>Poder calorífico do GNV = 9.631 kcal.m</a:t>
            </a:r>
            <a:r>
              <a:rPr lang="pt-BR" sz="2400" b="1" baseline="30000" smtClean="0"/>
              <a:t>-3</a:t>
            </a:r>
            <a:r>
              <a:rPr lang="pt-BR" sz="2400" b="1" smtClean="0"/>
              <a:t>;</a:t>
            </a:r>
            <a:br>
              <a:rPr lang="pt-BR" sz="2400" b="1" smtClean="0"/>
            </a:br>
            <a:r>
              <a:rPr lang="pt-BR" sz="2400" b="1" smtClean="0"/>
              <a:t>                                      = 12.491 kcal.kg</a:t>
            </a:r>
            <a:r>
              <a:rPr lang="pt-BR" sz="2400" b="1" baseline="30000" smtClean="0"/>
              <a:t>-1</a:t>
            </a:r>
            <a:r>
              <a:rPr lang="pt-BR" sz="2400" b="1" smtClean="0"/>
              <a:t>;</a:t>
            </a:r>
            <a:br>
              <a:rPr lang="pt-BR" sz="2400" b="1" smtClean="0"/>
            </a:br>
            <a:r>
              <a:rPr lang="pt-BR" sz="2400" b="1" smtClean="0"/>
              <a:t>Densidade relativa do GNV = 0,6425;</a:t>
            </a:r>
            <a:br>
              <a:rPr lang="pt-BR" sz="2400" b="1" smtClean="0"/>
            </a:br>
            <a:r>
              <a:rPr lang="pt-BR" sz="2400" b="1" smtClean="0"/>
              <a:t>Densidade absoluta do ar = 1,2 kg.m</a:t>
            </a:r>
            <a:r>
              <a:rPr lang="pt-BR" sz="2400" b="1" baseline="30000" smtClean="0"/>
              <a:t>-3</a:t>
            </a:r>
            <a:r>
              <a:rPr lang="pt-BR" sz="2400" b="1" smtClean="0"/>
              <a:t>;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1150938" y="214313"/>
            <a:ext cx="779303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pt-BR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Gás natural veicular (GNV)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1065213"/>
            <a:ext cx="7793037" cy="708025"/>
          </a:xfrm>
        </p:spPr>
        <p:txBody>
          <a:bodyPr anchor="t"/>
          <a:lstStyle/>
          <a:p>
            <a:pPr eaLnBrk="1" hangingPunct="1"/>
            <a:r>
              <a:rPr lang="pt-BR" sz="3200" b="1" smtClean="0"/>
              <a:t>PODER CALORÍFICO DO GNV</a:t>
            </a:r>
            <a:endParaRPr lang="pt-BR" sz="3200" b="1" baseline="300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32000"/>
            <a:ext cx="8229600" cy="12525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800" smtClean="0"/>
              <a:t>Normalmente é expresso em kcal.m</a:t>
            </a:r>
            <a:r>
              <a:rPr lang="pt-BR" sz="2800" baseline="30000" smtClean="0"/>
              <a:t>-3</a:t>
            </a:r>
            <a:r>
              <a:rPr lang="pt-BR" sz="2800" smtClean="0"/>
              <a:t>. É convertido para kcal.kg</a:t>
            </a:r>
            <a:r>
              <a:rPr lang="pt-BR" sz="2800" baseline="30000" smtClean="0"/>
              <a:t>-1</a:t>
            </a:r>
            <a:r>
              <a:rPr lang="pt-BR" sz="2800" smtClean="0"/>
              <a:t>,</a:t>
            </a:r>
            <a:r>
              <a:rPr lang="pt-BR" sz="2800" baseline="30000" smtClean="0"/>
              <a:t> </a:t>
            </a:r>
            <a:r>
              <a:rPr lang="pt-BR" sz="2800" smtClean="0"/>
              <a:t>dividindo-se o valor do poder calorífico (kcal.m</a:t>
            </a:r>
            <a:r>
              <a:rPr lang="pt-BR" sz="2800" baseline="30000" smtClean="0"/>
              <a:t>-3</a:t>
            </a:r>
            <a:r>
              <a:rPr lang="pt-BR" sz="2800" smtClean="0"/>
              <a:t>) pela densidade absoluta do GNV (kcal.m</a:t>
            </a:r>
            <a:r>
              <a:rPr lang="pt-BR" sz="2800" baseline="30000" smtClean="0"/>
              <a:t>-3</a:t>
            </a:r>
            <a:r>
              <a:rPr lang="pt-BR" sz="2800" smtClean="0"/>
              <a:t>).</a:t>
            </a: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987550" y="3852863"/>
          <a:ext cx="5149850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name="Equação" r:id="rId3" imgW="2019300" imgH="546100" progId="Equation.3">
                  <p:embed/>
                </p:oleObj>
              </mc:Choice>
              <mc:Fallback>
                <p:oleObj name="Equação" r:id="rId3" imgW="2019300" imgH="546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0" y="3852863"/>
                        <a:ext cx="5149850" cy="139382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6699FF">
                              <a:alpha val="48000"/>
                            </a:srgbClr>
                          </a:gs>
                          <a:gs pos="50000">
                            <a:srgbClr val="FFFFFF">
                              <a:alpha val="62000"/>
                            </a:srgbClr>
                          </a:gs>
                          <a:gs pos="100000">
                            <a:srgbClr val="6699FF">
                              <a:alpha val="48000"/>
                            </a:srgbClr>
                          </a:gs>
                        </a:gsLst>
                        <a:lin ang="5400000" scaled="1"/>
                      </a:gradFill>
                      <a:ln w="9525">
                        <a:solidFill>
                          <a:srgbClr val="6699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Rectangle 5"/>
          <p:cNvSpPr>
            <a:spLocks/>
          </p:cNvSpPr>
          <p:nvPr/>
        </p:nvSpPr>
        <p:spPr bwMode="auto">
          <a:xfrm>
            <a:off x="755650" y="5249863"/>
            <a:ext cx="7848600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pt-BR" sz="2800"/>
              <a:t>p</a:t>
            </a:r>
            <a:r>
              <a:rPr lang="pt-BR" sz="2800" baseline="-25000"/>
              <a:t>c</a:t>
            </a:r>
            <a:r>
              <a:rPr lang="pt-BR" sz="2800"/>
              <a:t> = poder calorífico do GNV, kcal.kg</a:t>
            </a:r>
            <a:r>
              <a:rPr lang="pt-BR" sz="2800" baseline="30000"/>
              <a:t>-1</a:t>
            </a:r>
            <a:r>
              <a:rPr lang="pt-BR" sz="2800"/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pt-BR" sz="2800"/>
              <a:t>d</a:t>
            </a:r>
            <a:r>
              <a:rPr lang="pt-BR" sz="2800" baseline="-25000"/>
              <a:t>a</a:t>
            </a:r>
            <a:r>
              <a:rPr lang="pt-BR" sz="2800"/>
              <a:t> = densidade absoluta do GNV, kg.m</a:t>
            </a:r>
            <a:r>
              <a:rPr lang="pt-BR" sz="2800" baseline="30000"/>
              <a:t>-3</a:t>
            </a:r>
            <a:r>
              <a:rPr lang="pt-BR" sz="28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1065213"/>
            <a:ext cx="7793037" cy="635000"/>
          </a:xfrm>
        </p:spPr>
        <p:txBody>
          <a:bodyPr anchor="t"/>
          <a:lstStyle/>
          <a:p>
            <a:pPr eaLnBrk="1" hangingPunct="1"/>
            <a:r>
              <a:rPr lang="pt-BR" sz="3200" b="1" smtClean="0"/>
              <a:t>DENSIDADE ABSOLUTA DO GNV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844675"/>
            <a:ext cx="7772400" cy="1466850"/>
          </a:xfrm>
        </p:spPr>
        <p:txBody>
          <a:bodyPr/>
          <a:lstStyle/>
          <a:p>
            <a:pPr eaLnBrk="1" hangingPunct="1"/>
            <a:r>
              <a:rPr lang="pt-BR" smtClean="0"/>
              <a:t>A densidade absoluta do GNV é obtida multiplicando-se a densidade relativa do GNV pela densidade absoluta do ar.</a:t>
            </a:r>
          </a:p>
        </p:txBody>
      </p:sp>
      <p:graphicFrame>
        <p:nvGraphicFramePr>
          <p:cNvPr id="16388" name="Object 6"/>
          <p:cNvGraphicFramePr>
            <a:graphicFrameLocks noChangeAspect="1"/>
          </p:cNvGraphicFramePr>
          <p:nvPr/>
        </p:nvGraphicFramePr>
        <p:xfrm>
          <a:off x="2100263" y="3421063"/>
          <a:ext cx="4870450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Equação" r:id="rId3" imgW="1536700" imgH="279400" progId="Equation.3">
                  <p:embed/>
                </p:oleObj>
              </mc:Choice>
              <mc:Fallback>
                <p:oleObj name="Equação" r:id="rId3" imgW="1536700" imgH="279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263" y="3421063"/>
                        <a:ext cx="4870450" cy="884237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6699FF">
                              <a:alpha val="48000"/>
                            </a:srgbClr>
                          </a:gs>
                          <a:gs pos="50000">
                            <a:srgbClr val="FFFFFF">
                              <a:alpha val="62000"/>
                            </a:srgbClr>
                          </a:gs>
                          <a:gs pos="100000">
                            <a:srgbClr val="6699FF">
                              <a:alpha val="48000"/>
                            </a:srgbClr>
                          </a:gs>
                        </a:gsLst>
                        <a:lin ang="5400000" scaled="1"/>
                      </a:gradFill>
                      <a:ln w="9525">
                        <a:solidFill>
                          <a:srgbClr val="6699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Rectangle 7"/>
          <p:cNvSpPr>
            <a:spLocks/>
          </p:cNvSpPr>
          <p:nvPr/>
        </p:nvSpPr>
        <p:spPr bwMode="auto">
          <a:xfrm>
            <a:off x="827088" y="4508500"/>
            <a:ext cx="7848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pt-BR" sz="2800"/>
              <a:t>d</a:t>
            </a:r>
            <a:r>
              <a:rPr lang="pt-BR" sz="2000"/>
              <a:t>a</a:t>
            </a:r>
            <a:r>
              <a:rPr lang="pt-BR" sz="2800"/>
              <a:t> = densidade absoluta do GNV, kg.m</a:t>
            </a:r>
            <a:r>
              <a:rPr lang="pt-BR" sz="2800" baseline="30000"/>
              <a:t>-3</a:t>
            </a:r>
            <a:r>
              <a:rPr lang="pt-BR" sz="2800"/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pt-BR" sz="2800"/>
              <a:t>d</a:t>
            </a:r>
            <a:r>
              <a:rPr lang="pt-BR" sz="2800" baseline="-25000"/>
              <a:t>r</a:t>
            </a:r>
            <a:r>
              <a:rPr lang="pt-BR" sz="2800"/>
              <a:t> = densidade relativa do GNV;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pt-BR" sz="2800"/>
              <a:t>d</a:t>
            </a:r>
            <a:r>
              <a:rPr lang="pt-BR" sz="2800" baseline="-25000"/>
              <a:t>ar</a:t>
            </a:r>
            <a:r>
              <a:rPr lang="pt-BR" sz="2800"/>
              <a:t> = densidade absoluta do ar = 1,2 kg.m</a:t>
            </a:r>
            <a:r>
              <a:rPr lang="pt-BR" sz="2800" baseline="30000"/>
              <a:t>-3</a:t>
            </a:r>
            <a:r>
              <a:rPr lang="pt-BR" sz="2800"/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pt-BR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75" y="620713"/>
            <a:ext cx="8013700" cy="1143000"/>
          </a:xfrm>
        </p:spPr>
        <p:txBody>
          <a:bodyPr anchor="t"/>
          <a:lstStyle/>
          <a:p>
            <a:pPr eaLnBrk="1" hangingPunct="1"/>
            <a:r>
              <a:rPr lang="pt-BR" sz="2000" dirty="0" smtClean="0"/>
              <a:t>EXEMPLO: Calcular a potência teórica em kW de um motor GNV que consome 8,63 m</a:t>
            </a:r>
            <a:r>
              <a:rPr lang="pt-BR" sz="2000" baseline="30000" dirty="0" smtClean="0"/>
              <a:t>3</a:t>
            </a:r>
            <a:r>
              <a:rPr lang="pt-BR" sz="2000" dirty="0" smtClean="0"/>
              <a:t>.h</a:t>
            </a:r>
            <a:r>
              <a:rPr lang="pt-BR" sz="2000" baseline="30000" dirty="0" smtClean="0"/>
              <a:t>-1</a:t>
            </a:r>
            <a:r>
              <a:rPr lang="pt-BR" sz="2000" dirty="0" smtClean="0"/>
              <a:t>. O combustível apresenta poder calorífico de 9.631 kcal.m</a:t>
            </a:r>
            <a:r>
              <a:rPr lang="pt-BR" sz="2000" baseline="30000" dirty="0" smtClean="0"/>
              <a:t>-3</a:t>
            </a:r>
            <a:r>
              <a:rPr lang="pt-BR" sz="2000" dirty="0" smtClean="0"/>
              <a:t> e densidade relativa de 0,6425.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1785938"/>
            <a:ext cx="7345363" cy="1252537"/>
          </a:xfrm>
        </p:spPr>
        <p:txBody>
          <a:bodyPr/>
          <a:lstStyle/>
          <a:p>
            <a:pPr eaLnBrk="1" hangingPunct="1"/>
            <a:r>
              <a:rPr lang="pt-BR" sz="2600" dirty="0" err="1" smtClean="0"/>
              <a:t>p</a:t>
            </a:r>
            <a:r>
              <a:rPr lang="pt-BR" sz="2600" baseline="-25000" dirty="0" err="1" smtClean="0"/>
              <a:t>c</a:t>
            </a:r>
            <a:r>
              <a:rPr lang="pt-BR" sz="2600" dirty="0" smtClean="0"/>
              <a:t> = 9.631 kcal.m</a:t>
            </a:r>
            <a:r>
              <a:rPr lang="pt-BR" sz="2600" baseline="30000" dirty="0" smtClean="0"/>
              <a:t>-3</a:t>
            </a:r>
            <a:r>
              <a:rPr lang="pt-BR" sz="2600" dirty="0" smtClean="0"/>
              <a:t>;  </a:t>
            </a:r>
            <a:r>
              <a:rPr lang="pt-BR" sz="2600" dirty="0" err="1" smtClean="0"/>
              <a:t>d</a:t>
            </a:r>
            <a:r>
              <a:rPr lang="pt-BR" sz="2600" baseline="-25000" dirty="0" err="1" smtClean="0"/>
              <a:t>r</a:t>
            </a:r>
            <a:r>
              <a:rPr lang="pt-BR" sz="2600" dirty="0" smtClean="0"/>
              <a:t> = 0,6425;</a:t>
            </a:r>
          </a:p>
          <a:p>
            <a:pPr eaLnBrk="1" hangingPunct="1"/>
            <a:r>
              <a:rPr lang="pt-BR" sz="2600" dirty="0" smtClean="0"/>
              <a:t>d</a:t>
            </a:r>
            <a:r>
              <a:rPr lang="pt-BR" sz="2600" baseline="-25000" dirty="0" smtClean="0"/>
              <a:t>ar</a:t>
            </a:r>
            <a:r>
              <a:rPr lang="pt-BR" sz="2600" dirty="0" smtClean="0"/>
              <a:t> = 1,2 kg.m</a:t>
            </a:r>
            <a:r>
              <a:rPr lang="pt-BR" sz="2600" baseline="30000" dirty="0" smtClean="0"/>
              <a:t>-3</a:t>
            </a:r>
            <a:r>
              <a:rPr lang="pt-BR" sz="2600" dirty="0" smtClean="0"/>
              <a:t>; q=8,63 m</a:t>
            </a:r>
            <a:r>
              <a:rPr lang="pt-BR" sz="2600" baseline="30000" dirty="0" smtClean="0"/>
              <a:t>3</a:t>
            </a:r>
            <a:r>
              <a:rPr lang="pt-BR" sz="2600" dirty="0" smtClean="0"/>
              <a:t>.h</a:t>
            </a:r>
            <a:r>
              <a:rPr lang="pt-BR" sz="2600" baseline="30000" dirty="0" smtClean="0"/>
              <a:t>-1</a:t>
            </a:r>
            <a:r>
              <a:rPr lang="pt-BR" sz="2600" dirty="0" smtClean="0"/>
              <a:t>;</a:t>
            </a: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1857375" y="3643313"/>
          <a:ext cx="43815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4" name="Equation" r:id="rId3" imgW="1943100" imgH="419100" progId="Equation.3">
                  <p:embed/>
                </p:oleObj>
              </mc:Choice>
              <mc:Fallback>
                <p:oleObj name="Equation" r:id="rId3" imgW="19431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3643313"/>
                        <a:ext cx="4381500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99FF">
                                <a:alpha val="47842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99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1852613" y="2928938"/>
          <a:ext cx="5076825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5" name="Equação" r:id="rId5" imgW="2311400" imgH="279400" progId="Equation.3">
                  <p:embed/>
                </p:oleObj>
              </mc:Choice>
              <mc:Fallback>
                <p:oleObj name="Equação" r:id="rId5" imgW="2311400" imgH="279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2613" y="2928938"/>
                        <a:ext cx="5076825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99FF">
                                <a:alpha val="47842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99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115661"/>
              </p:ext>
            </p:extLst>
          </p:nvPr>
        </p:nvGraphicFramePr>
        <p:xfrm>
          <a:off x="3779912" y="5878661"/>
          <a:ext cx="25717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6" name="Equação" r:id="rId7" imgW="1079032" imgH="241195" progId="Equation.3">
                  <p:embed/>
                </p:oleObj>
              </mc:Choice>
              <mc:Fallback>
                <p:oleObj name="Equação" r:id="rId7" imgW="1079032" imgH="24119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5878661"/>
                        <a:ext cx="2571750" cy="57467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6699FF">
                              <a:alpha val="48000"/>
                            </a:srgbClr>
                          </a:gs>
                          <a:gs pos="50000">
                            <a:srgbClr val="FFFFFF">
                              <a:alpha val="62000"/>
                            </a:srgbClr>
                          </a:gs>
                          <a:gs pos="100000">
                            <a:srgbClr val="6699FF">
                              <a:alpha val="48000"/>
                            </a:srgbClr>
                          </a:gs>
                        </a:gsLst>
                        <a:lin ang="5400000" scaled="1"/>
                      </a:gradFill>
                      <a:ln w="9525">
                        <a:solidFill>
                          <a:srgbClr val="6699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4"/>
          <p:cNvGraphicFramePr>
            <a:graphicFrameLocks noChangeAspect="1"/>
          </p:cNvGraphicFramePr>
          <p:nvPr/>
        </p:nvGraphicFramePr>
        <p:xfrm>
          <a:off x="1871663" y="4643438"/>
          <a:ext cx="6731000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7" name="Equação" r:id="rId9" imgW="2997200" imgH="495300" progId="Equation.3">
                  <p:embed/>
                </p:oleObj>
              </mc:Choice>
              <mc:Fallback>
                <p:oleObj name="Equação" r:id="rId9" imgW="2997200" imgH="4953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4643438"/>
                        <a:ext cx="6731000" cy="1112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99FF">
                                <a:alpha val="47842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99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Potência indicada, kW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916113"/>
            <a:ext cx="7772400" cy="864815"/>
          </a:xfrm>
        </p:spPr>
        <p:txBody>
          <a:bodyPr/>
          <a:lstStyle/>
          <a:p>
            <a:pPr eaLnBrk="1" hangingPunct="1"/>
            <a:r>
              <a:rPr lang="pt-BR" sz="2400" dirty="0" smtClean="0"/>
              <a:t>Estimada a partir da pressão na expansão, características dimensionais e rotação do motor.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755576" y="2708920"/>
                <a:ext cx="7992888" cy="36033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3200"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3200">
                              <a:latin typeface="Cambria Math"/>
                            </a:rPr>
                            <m:t>I</m:t>
                          </m:r>
                        </m:sub>
                      </m:sSub>
                      <m:r>
                        <a:rPr lang="pt-BR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3200" i="1">
                              <a:latin typeface="Cambria Math"/>
                            </a:rPr>
                            <m:t>𝐹</m:t>
                          </m:r>
                          <m:r>
                            <a:rPr lang="pt-BR" sz="3200" i="1">
                              <a:latin typeface="Cambria Math"/>
                            </a:rPr>
                            <m:t>∙</m:t>
                          </m:r>
                          <m:r>
                            <a:rPr lang="pt-BR" sz="3200" b="0" i="1" smtClean="0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pt-BR" sz="3200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pt-BR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3200" b="0" i="1" smtClean="0">
                              <a:latin typeface="Cambria Math"/>
                            </a:rPr>
                            <m:t>𝑊</m:t>
                          </m:r>
                        </m:num>
                        <m:den>
                          <m:r>
                            <a:rPr lang="pt-BR" sz="32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sz="3200" dirty="0" smtClean="0"/>
              </a:p>
              <a:p>
                <a:r>
                  <a:rPr lang="pt-BR" sz="2400" dirty="0" smtClean="0"/>
                  <a:t>F=força na expansão; L=curso do pistão; W=trabalho realizado no ciclo; t=tempo para realizar o ciclo.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3200"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3200">
                              <a:latin typeface="Cambria Math"/>
                            </a:rPr>
                            <m:t>I</m:t>
                          </m:r>
                        </m:sub>
                      </m:sSub>
                      <m:r>
                        <a:rPr lang="pt-BR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3200" i="1">
                              <a:latin typeface="Cambria Math"/>
                            </a:rPr>
                            <m:t>𝑃</m:t>
                          </m:r>
                          <m:r>
                            <a:rPr lang="pt-BR" sz="3200" i="1">
                              <a:latin typeface="Cambria Math"/>
                            </a:rPr>
                            <m:t>∙</m:t>
                          </m:r>
                          <m:r>
                            <a:rPr lang="pt-BR" sz="3200" i="1">
                              <a:latin typeface="Cambria Math"/>
                            </a:rPr>
                            <m:t>𝐴</m:t>
                          </m:r>
                          <m:r>
                            <a:rPr lang="pt-BR" sz="3200" i="1">
                              <a:latin typeface="Cambria Math"/>
                            </a:rPr>
                            <m:t>∙</m:t>
                          </m:r>
                          <m:r>
                            <a:rPr lang="pt-BR" sz="3200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pt-BR" sz="3200" i="1">
                              <a:latin typeface="Cambria Math"/>
                            </a:rPr>
                            <m:t>∙</m:t>
                          </m:r>
                          <m:r>
                            <a:rPr lang="pt-BR" sz="32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pt-BR" sz="3200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pt-BR" sz="3200" i="1">
                          <a:latin typeface="Cambria Math"/>
                        </a:rPr>
                        <m:t>=</m:t>
                      </m:r>
                      <m:r>
                        <a:rPr lang="pt-BR" sz="3200" i="1">
                          <a:latin typeface="Cambria Math"/>
                        </a:rPr>
                        <m:t>𝑃</m:t>
                      </m:r>
                      <m:r>
                        <a:rPr lang="pt-BR" sz="3200" i="1">
                          <a:latin typeface="Cambria Math"/>
                        </a:rPr>
                        <m:t>×</m:t>
                      </m:r>
                      <m:r>
                        <a:rPr lang="pt-BR" sz="3200" b="0" i="1" smtClean="0">
                          <a:latin typeface="Cambria Math"/>
                        </a:rPr>
                        <m:t>𝑉𝑐𝑖𝑙</m:t>
                      </m:r>
                      <m:r>
                        <a:rPr lang="pt-BR" sz="3200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32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pt-BR" sz="3200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pt-BR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3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3200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pt-BR" sz="32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pt-BR" sz="3200" dirty="0"/>
              </a:p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3200"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3200">
                              <a:latin typeface="Cambria Math"/>
                            </a:rPr>
                            <m:t>I</m:t>
                          </m:r>
                        </m:sub>
                      </m:sSub>
                      <m:r>
                        <a:rPr lang="pt-BR" sz="3200" i="1">
                          <a:latin typeface="Cambria Math"/>
                        </a:rPr>
                        <m:t>=</m:t>
                      </m:r>
                      <m:r>
                        <a:rPr lang="pt-BR" sz="3200" i="1">
                          <a:latin typeface="Cambria Math"/>
                        </a:rPr>
                        <m:t>𝑃</m:t>
                      </m:r>
                      <m:r>
                        <a:rPr lang="pt-BR" sz="3200" i="1">
                          <a:latin typeface="Cambria Math"/>
                        </a:rPr>
                        <m:t>×</m:t>
                      </m:r>
                      <m:r>
                        <a:rPr lang="pt-BR" sz="3200" b="0" i="1" smtClean="0">
                          <a:latin typeface="Cambria Math"/>
                        </a:rPr>
                        <m:t>𝑉𝑐𝑖𝑙</m:t>
                      </m:r>
                      <m:r>
                        <a:rPr lang="pt-BR" sz="320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32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pt-BR" sz="3200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pt-BR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3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3200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pt-BR" sz="3200" i="1">
                          <a:latin typeface="Cambria Math"/>
                        </a:rPr>
                        <m:t>                       </m:t>
                      </m:r>
                      <m:r>
                        <a:rPr lang="pt-BR" sz="3200" i="1" smtClean="0">
                          <a:latin typeface="Cambria Math"/>
                        </a:rPr>
                        <m:t>(2)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708920"/>
                <a:ext cx="7992888" cy="3603359"/>
              </a:xfrm>
              <a:prstGeom prst="rect">
                <a:avLst/>
              </a:prstGeom>
              <a:blipFill rotWithShape="1">
                <a:blip r:embed="rId2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Tempo para realizar o ciclo: 2T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683568" y="2060848"/>
                <a:ext cx="7704856" cy="17084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pt-BR" sz="2800" i="1">
                              <a:latin typeface="Cambria Math"/>
                            </a:rPr>
                            <m:t>2</m:t>
                          </m:r>
                          <m:r>
                            <a:rPr lang="pt-BR" sz="2800" i="1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pt-BR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/>
                            </a:rPr>
                            <m:t>2∙</m:t>
                          </m:r>
                          <m:r>
                            <a:rPr lang="pt-BR" sz="2800" i="1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pt-BR" sz="2800" i="1">
                              <a:latin typeface="Cambria Math"/>
                            </a:rPr>
                            <m:t>𝑉𝐿𝑃</m:t>
                          </m:r>
                        </m:den>
                      </m:f>
                      <m:r>
                        <a:rPr lang="pt-BR" sz="2800" i="1">
                          <a:latin typeface="Cambria Math"/>
                        </a:rPr>
                        <m:t>∴</m:t>
                      </m:r>
                      <m:r>
                        <a:rPr lang="pt-BR" sz="2800" i="1">
                          <a:latin typeface="Cambria Math"/>
                        </a:rPr>
                        <m:t>𝑉𝐿𝑃</m:t>
                      </m:r>
                      <m:r>
                        <a:rPr lang="pt-BR" sz="2800" i="1">
                          <a:latin typeface="Cambria Math"/>
                        </a:rPr>
                        <m:t>=2∙</m:t>
                      </m:r>
                      <m:r>
                        <a:rPr lang="pt-BR" sz="2800" i="1">
                          <a:latin typeface="Cambria Math"/>
                        </a:rPr>
                        <m:t>𝐿</m:t>
                      </m:r>
                      <m:r>
                        <a:rPr lang="pt-BR" sz="2800" i="1">
                          <a:latin typeface="Cambria Math"/>
                        </a:rPr>
                        <m:t>∙</m:t>
                      </m:r>
                      <m:r>
                        <a:rPr lang="pt-BR" sz="2800" i="1">
                          <a:latin typeface="Cambria Math"/>
                        </a:rPr>
                        <m:t>𝑁</m:t>
                      </m:r>
                      <m:r>
                        <a:rPr lang="pt-BR" sz="2800" i="1">
                          <a:latin typeface="Cambria Math"/>
                        </a:rPr>
                        <m:t> ∴</m:t>
                      </m:r>
                      <m:sSub>
                        <m:sSubPr>
                          <m:ctrlPr>
                            <a:rPr lang="pt-B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pt-BR" sz="2800" i="1">
                              <a:latin typeface="Cambria Math"/>
                            </a:rPr>
                            <m:t>2</m:t>
                          </m:r>
                          <m:r>
                            <a:rPr lang="pt-BR" sz="2800" i="1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pt-BR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/>
                            </a:rPr>
                            <m:t>2∙</m:t>
                          </m:r>
                          <m:r>
                            <a:rPr lang="pt-BR" sz="2800" i="1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pt-BR" sz="2800" i="1">
                              <a:latin typeface="Cambria Math"/>
                            </a:rPr>
                            <m:t>2∙</m:t>
                          </m:r>
                          <m:r>
                            <a:rPr lang="pt-BR" sz="2800" i="1">
                              <a:latin typeface="Cambria Math"/>
                            </a:rPr>
                            <m:t>𝐿</m:t>
                          </m:r>
                          <m:r>
                            <a:rPr lang="pt-BR" sz="2800" i="1">
                              <a:latin typeface="Cambria Math"/>
                            </a:rPr>
                            <m:t>∙</m:t>
                          </m:r>
                          <m:r>
                            <a:rPr lang="pt-BR" sz="2800" i="1">
                              <a:latin typeface="Cambria Math"/>
                            </a:rPr>
                            <m:t>𝑁</m:t>
                          </m:r>
                        </m:den>
                      </m:f>
                      <m:r>
                        <a:rPr lang="pt-BR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2800" i="1">
                              <a:latin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pt-BR" sz="2800" i="1">
                              <a:latin typeface="Cambria Math"/>
                            </a:rPr>
                            <m:t>2</m:t>
                          </m:r>
                          <m:r>
                            <a:rPr lang="pt-BR" sz="2800" i="1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pt-BR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2800" i="1">
                              <a:latin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pt-BR" sz="2800" dirty="0" smtClean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060848"/>
                <a:ext cx="7704856" cy="170841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/>
          <p:cNvSpPr/>
          <p:nvPr/>
        </p:nvSpPr>
        <p:spPr>
          <a:xfrm>
            <a:off x="755576" y="4941168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PI2T=potência indicada para motores 2T, kW; P=pressão </a:t>
            </a:r>
            <a:r>
              <a:rPr lang="pt-BR" sz="2000" dirty="0"/>
              <a:t>na expansão, </a:t>
            </a:r>
            <a:r>
              <a:rPr lang="pt-BR" sz="2000" dirty="0" err="1"/>
              <a:t>Pa</a:t>
            </a:r>
            <a:r>
              <a:rPr lang="pt-BR" sz="2000" dirty="0" smtClean="0"/>
              <a:t>; </a:t>
            </a:r>
            <a:r>
              <a:rPr lang="pt-BR" sz="2000" dirty="0" err="1" smtClean="0"/>
              <a:t>V</a:t>
            </a:r>
            <a:r>
              <a:rPr lang="pt-BR" sz="2000" baseline="-25000" dirty="0" err="1" smtClean="0"/>
              <a:t>cil</a:t>
            </a:r>
            <a:r>
              <a:rPr lang="pt-BR" sz="2000" dirty="0"/>
              <a:t>= volume do cilindro, m</a:t>
            </a:r>
            <a:r>
              <a:rPr lang="pt-BR" sz="2000" baseline="30000" dirty="0"/>
              <a:t>3</a:t>
            </a:r>
            <a:r>
              <a:rPr lang="pt-BR" sz="2000" dirty="0" smtClean="0"/>
              <a:t>; N</a:t>
            </a:r>
            <a:r>
              <a:rPr lang="pt-BR" sz="2000" dirty="0"/>
              <a:t>= rotação do motor, rps</a:t>
            </a:r>
            <a:r>
              <a:rPr lang="pt-BR" sz="2000" dirty="0" smtClean="0"/>
              <a:t>; n</a:t>
            </a:r>
            <a:r>
              <a:rPr lang="pt-BR" sz="2000" dirty="0"/>
              <a:t>= número de cilindros.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tângulo 6"/>
              <p:cNvSpPr/>
              <p:nvPr/>
            </p:nvSpPr>
            <p:spPr>
              <a:xfrm>
                <a:off x="1259632" y="3933056"/>
                <a:ext cx="6480720" cy="64633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pt-BR" sz="3600" b="0" i="1">
                              <a:latin typeface="Cambria Math" pitchFamily="18" charset="0"/>
                              <a:ea typeface="Cambria Math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3600" b="0" i="1">
                              <a:latin typeface="Cambria Math" pitchFamily="18" charset="0"/>
                              <a:ea typeface="Cambria Math" pitchFamily="18" charset="0"/>
                            </a:rPr>
                            <m:t>𝐼</m:t>
                          </m:r>
                          <m:r>
                            <a:rPr lang="pt-BR" sz="36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2</m:t>
                          </m:r>
                          <m:r>
                            <a:rPr lang="pt-BR" sz="36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3600" b="0" i="1"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r>
                        <a:rPr lang="pt-BR" sz="3600" b="0" i="1">
                          <a:latin typeface="Cambria Math" pitchFamily="18" charset="0"/>
                          <a:ea typeface="Cambria Math" pitchFamily="18" charset="0"/>
                        </a:rPr>
                        <m:t>𝑃</m:t>
                      </m:r>
                      <m:r>
                        <a:rPr lang="pt-BR" sz="36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3600" b="0" i="1" smtClean="0">
                          <a:latin typeface="Cambria Math"/>
                          <a:ea typeface="Cambria Math"/>
                        </a:rPr>
                        <m:t>𝑉𝑐𝑖𝑙</m:t>
                      </m:r>
                      <m:r>
                        <a:rPr lang="pt-BR" sz="3600" i="1">
                          <a:latin typeface="Cambria Math" pitchFamily="18" charset="0"/>
                          <a:ea typeface="Cambria Math" pitchFamily="18" charset="0"/>
                        </a:rPr>
                        <m:t>×</m:t>
                      </m:r>
                      <m:r>
                        <a:rPr lang="pt-BR" sz="3600" b="0" i="1">
                          <a:latin typeface="Cambria Math" pitchFamily="18" charset="0"/>
                          <a:ea typeface="Cambria Math" pitchFamily="18" charset="0"/>
                        </a:rPr>
                        <m:t>𝑁</m:t>
                      </m:r>
                      <m:r>
                        <a:rPr lang="pt-BR" sz="36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3600" b="0" i="1">
                          <a:latin typeface="Cambria Math" pitchFamily="18" charset="0"/>
                          <a:ea typeface="Cambria Math" pitchFamily="18" charset="0"/>
                        </a:rPr>
                        <m:t>𝑛</m:t>
                      </m:r>
                      <m:r>
                        <a:rPr lang="pt-BR" sz="3600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pt-BR" sz="3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36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pt-BR" sz="3600" b="0" i="1" smtClean="0">
                              <a:latin typeface="Cambria Math"/>
                              <a:ea typeface="Cambria Math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pt-BR" sz="36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933056"/>
                <a:ext cx="6480720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Potência indicada motores 4T, kW</a:t>
            </a:r>
            <a:endParaRPr lang="pt-B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2051720" y="1844824"/>
                <a:ext cx="5472608" cy="10157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32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pt-BR" sz="3200" i="1">
                              <a:latin typeface="Cambria Math"/>
                            </a:rPr>
                            <m:t>4</m:t>
                          </m:r>
                          <m:r>
                            <a:rPr lang="pt-BR" sz="3200" i="1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pt-BR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3200" i="1">
                              <a:latin typeface="Cambria Math"/>
                            </a:rPr>
                            <m:t>4∙</m:t>
                          </m:r>
                          <m:r>
                            <a:rPr lang="pt-BR" sz="3200" i="1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pt-BR" sz="3200" i="1">
                              <a:latin typeface="Cambria Math"/>
                            </a:rPr>
                            <m:t>𝑉𝐿𝑃</m:t>
                          </m:r>
                        </m:den>
                      </m:f>
                      <m:r>
                        <a:rPr lang="pt-BR" sz="3200" i="1">
                          <a:latin typeface="Cambria Math"/>
                        </a:rPr>
                        <m:t>∴</m:t>
                      </m:r>
                      <m:r>
                        <a:rPr lang="pt-BR" sz="3200" i="1">
                          <a:latin typeface="Cambria Math"/>
                        </a:rPr>
                        <m:t>𝑉𝐿𝑃</m:t>
                      </m:r>
                      <m:r>
                        <a:rPr lang="pt-BR" sz="3200" i="1">
                          <a:latin typeface="Cambria Math"/>
                        </a:rPr>
                        <m:t>=2∙</m:t>
                      </m:r>
                      <m:r>
                        <a:rPr lang="pt-BR" sz="3200" i="1">
                          <a:latin typeface="Cambria Math"/>
                        </a:rPr>
                        <m:t>𝐿</m:t>
                      </m:r>
                      <m:r>
                        <a:rPr lang="pt-BR" sz="3200" i="1">
                          <a:latin typeface="Cambria Math"/>
                        </a:rPr>
                        <m:t>∙</m:t>
                      </m:r>
                      <m:r>
                        <a:rPr lang="pt-BR" sz="3200" i="1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1844824"/>
                <a:ext cx="5472608" cy="101572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tângulo 4"/>
              <p:cNvSpPr/>
              <p:nvPr/>
            </p:nvSpPr>
            <p:spPr>
              <a:xfrm>
                <a:off x="1691680" y="3998859"/>
                <a:ext cx="5736812" cy="101431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3200"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3200">
                              <a:latin typeface="Cambria Math"/>
                            </a:rPr>
                            <m:t>I</m:t>
                          </m:r>
                          <m:r>
                            <a:rPr lang="pt-BR" sz="3200">
                              <a:latin typeface="Cambria Math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pt-BR" sz="3200">
                              <a:latin typeface="Cambria Math"/>
                            </a:rPr>
                            <m:t>T</m:t>
                          </m:r>
                        </m:sub>
                      </m:sSub>
                      <m:r>
                        <a:rPr lang="pt-BR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3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32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t-BR" sz="3200" i="1">
                          <a:latin typeface="Cambria Math"/>
                        </a:rPr>
                        <m:t>∙</m:t>
                      </m:r>
                      <m:r>
                        <a:rPr lang="pt-BR" sz="3200" i="1">
                          <a:latin typeface="Cambria Math"/>
                        </a:rPr>
                        <m:t>𝑃</m:t>
                      </m:r>
                      <m:r>
                        <a:rPr lang="pt-BR" sz="3200" i="1">
                          <a:latin typeface="Cambria Math"/>
                        </a:rPr>
                        <m:t>∙</m:t>
                      </m:r>
                      <m:r>
                        <a:rPr lang="pt-BR" sz="3200" i="1">
                          <a:latin typeface="Cambria Math"/>
                        </a:rPr>
                        <m:t>𝑉𝑐𝑖𝑙</m:t>
                      </m:r>
                      <m:r>
                        <a:rPr lang="pt-BR" sz="3200" i="1">
                          <a:latin typeface="Cambria Math"/>
                        </a:rPr>
                        <m:t>∙</m:t>
                      </m:r>
                      <m:r>
                        <a:rPr lang="pt-BR" sz="3200" i="1">
                          <a:latin typeface="Cambria Math"/>
                        </a:rPr>
                        <m:t>𝑁</m:t>
                      </m:r>
                      <m:r>
                        <a:rPr lang="pt-BR" sz="3200" i="1">
                          <a:latin typeface="Cambria Math"/>
                        </a:rPr>
                        <m:t>∙</m:t>
                      </m:r>
                      <m:r>
                        <a:rPr lang="pt-BR" sz="3200" i="1">
                          <a:latin typeface="Cambria Math"/>
                        </a:rPr>
                        <m:t>𝑛</m:t>
                      </m:r>
                      <m:r>
                        <a:rPr lang="pt-BR" sz="320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pt-BR" sz="32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pt-BR" sz="3200" b="0" i="1" smtClean="0">
                              <a:latin typeface="Cambria Math"/>
                              <a:ea typeface="Cambria Math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998859"/>
                <a:ext cx="5736812" cy="10143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/>
          <p:cNvSpPr txBox="1"/>
          <p:nvPr/>
        </p:nvSpPr>
        <p:spPr>
          <a:xfrm>
            <a:off x="1619672" y="5108991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+mn-lt"/>
              </a:rPr>
              <a:t>P=pressão na expansão, </a:t>
            </a:r>
            <a:r>
              <a:rPr lang="pt-BR" sz="2400" dirty="0" err="1" smtClean="0">
                <a:latin typeface="+mn-lt"/>
              </a:rPr>
              <a:t>Pa</a:t>
            </a:r>
            <a:r>
              <a:rPr lang="pt-BR" sz="2400" dirty="0" smtClean="0">
                <a:latin typeface="+mn-lt"/>
              </a:rPr>
              <a:t>;</a:t>
            </a:r>
          </a:p>
          <a:p>
            <a:r>
              <a:rPr lang="pt-BR" sz="2400" dirty="0" err="1" smtClean="0">
                <a:latin typeface="+mn-lt"/>
              </a:rPr>
              <a:t>V</a:t>
            </a:r>
            <a:r>
              <a:rPr lang="pt-BR" sz="2400" baseline="-25000" dirty="0" err="1" smtClean="0">
                <a:latin typeface="+mn-lt"/>
              </a:rPr>
              <a:t>cil</a:t>
            </a:r>
            <a:r>
              <a:rPr lang="pt-BR" sz="2400" dirty="0" smtClean="0">
                <a:latin typeface="+mn-lt"/>
              </a:rPr>
              <a:t>= volume do cilindro, </a:t>
            </a:r>
            <a:r>
              <a:rPr lang="pt-BR" sz="2400" dirty="0" err="1" smtClean="0">
                <a:latin typeface="+mn-lt"/>
              </a:rPr>
              <a:t>m</a:t>
            </a:r>
            <a:r>
              <a:rPr lang="pt-BR" sz="2400" baseline="30000" dirty="0" err="1" smtClean="0">
                <a:latin typeface="+mn-lt"/>
              </a:rPr>
              <a:t>3</a:t>
            </a:r>
            <a:r>
              <a:rPr lang="pt-BR" sz="2400" dirty="0" smtClean="0">
                <a:latin typeface="+mn-lt"/>
              </a:rPr>
              <a:t>;</a:t>
            </a:r>
          </a:p>
          <a:p>
            <a:r>
              <a:rPr lang="pt-BR" sz="2400" dirty="0" smtClean="0">
                <a:latin typeface="+mn-lt"/>
              </a:rPr>
              <a:t>N= rotação do motor, rps;</a:t>
            </a:r>
          </a:p>
          <a:p>
            <a:r>
              <a:rPr lang="pt-BR" sz="2400" dirty="0" smtClean="0">
                <a:latin typeface="+mn-lt"/>
              </a:rPr>
              <a:t>n= número de cilindros.</a:t>
            </a:r>
            <a:endParaRPr lang="pt-BR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979712" y="2852936"/>
                <a:ext cx="5328592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32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pt-BR" sz="3200" i="1">
                              <a:latin typeface="Cambria Math"/>
                            </a:rPr>
                            <m:t>4</m:t>
                          </m:r>
                          <m:r>
                            <a:rPr lang="pt-BR" sz="3200" i="1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pt-BR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3200" i="1">
                              <a:latin typeface="Cambria Math"/>
                            </a:rPr>
                            <m:t>4∙</m:t>
                          </m:r>
                          <m:r>
                            <a:rPr lang="pt-BR" sz="3200" i="1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pt-BR" sz="3200" i="1">
                              <a:latin typeface="Cambria Math"/>
                            </a:rPr>
                            <m:t>2∙</m:t>
                          </m:r>
                          <m:r>
                            <a:rPr lang="pt-BR" sz="3200" i="1">
                              <a:latin typeface="Cambria Math"/>
                            </a:rPr>
                            <m:t>𝐿</m:t>
                          </m:r>
                          <m:r>
                            <a:rPr lang="pt-BR" sz="3200" i="1">
                              <a:latin typeface="Cambria Math"/>
                            </a:rPr>
                            <m:t>∙</m:t>
                          </m:r>
                          <m:r>
                            <a:rPr lang="pt-BR" sz="3200" i="1">
                              <a:latin typeface="Cambria Math"/>
                            </a:rPr>
                            <m:t>𝑁</m:t>
                          </m:r>
                        </m:den>
                      </m:f>
                      <m:r>
                        <a:rPr lang="pt-BR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32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pt-BR" sz="3200" i="1">
                              <a:latin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852936"/>
                <a:ext cx="5328592" cy="10143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7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0938" y="332656"/>
            <a:ext cx="7793037" cy="1462087"/>
          </a:xfrm>
        </p:spPr>
        <p:txBody>
          <a:bodyPr/>
          <a:lstStyle/>
          <a:p>
            <a:r>
              <a:rPr lang="pt-BR" sz="2800" dirty="0">
                <a:solidFill>
                  <a:srgbClr val="333399"/>
                </a:solidFill>
                <a:latin typeface="+mn-lt"/>
              </a:rPr>
              <a:t>Exemplo: calcular a potência indicada</a:t>
            </a:r>
            <a:br>
              <a:rPr lang="pt-BR" sz="2800" dirty="0">
                <a:solidFill>
                  <a:srgbClr val="333399"/>
                </a:solidFill>
                <a:latin typeface="+mn-lt"/>
              </a:rPr>
            </a:br>
            <a:r>
              <a:rPr lang="pt-BR" sz="2800" dirty="0" smtClean="0">
                <a:solidFill>
                  <a:srgbClr val="333399"/>
                </a:solidFill>
                <a:latin typeface="+mn-lt"/>
              </a:rPr>
              <a:t>motor </a:t>
            </a:r>
            <a:r>
              <a:rPr lang="pt-BR" sz="2800" dirty="0">
                <a:solidFill>
                  <a:srgbClr val="333399"/>
                </a:solidFill>
                <a:latin typeface="+mn-lt"/>
              </a:rPr>
              <a:t>4T, 4 cilindros, D x L = 100 x 90 mm, P=12 kgf.cm</a:t>
            </a:r>
            <a:r>
              <a:rPr lang="pt-BR" sz="2800" baseline="30000" dirty="0">
                <a:solidFill>
                  <a:srgbClr val="333399"/>
                </a:solidFill>
                <a:latin typeface="+mn-lt"/>
              </a:rPr>
              <a:t>-2</a:t>
            </a:r>
            <a:r>
              <a:rPr lang="pt-BR" sz="2800" dirty="0">
                <a:solidFill>
                  <a:srgbClr val="333399"/>
                </a:solidFill>
                <a:latin typeface="+mn-lt"/>
              </a:rPr>
              <a:t>, rotação do motor = 1800 rpm</a:t>
            </a:r>
            <a:endParaRPr lang="pt-BR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827584" y="2060848"/>
                <a:ext cx="7098353" cy="571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𝑃𝑎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pt-BR" sz="2800" b="0" i="1" smtClean="0">
                          <a:latin typeface="Cambria Math"/>
                        </a:rPr>
                        <m:t>=12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×9,80665×</m:t>
                      </m:r>
                      <m:sSup>
                        <m:sSupPr>
                          <m:ctrlPr>
                            <a:rPr lang="pt-BR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=1.176.798 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𝑃𝑎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060848"/>
                <a:ext cx="7098353" cy="57156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467544" y="2708920"/>
                <a:ext cx="826040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/>
                            </a:rPr>
                            <m:t>𝑐𝑖𝑙</m:t>
                          </m:r>
                        </m:sub>
                      </m:sSub>
                      <m:r>
                        <a:rPr lang="pt-BR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pt-BR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BR" sz="2800" b="0" i="1" smtClean="0">
                                  <a:latin typeface="Cambria Math"/>
                                  <a:ea typeface="Cambria Math"/>
                                </a:rPr>
                                <m:t>0,10</m:t>
                              </m:r>
                            </m:e>
                            <m:sup>
                              <m:r>
                                <a:rPr lang="pt-BR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8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=7,85398×</m:t>
                      </m:r>
                      <m:sSup>
                        <m:sSupPr>
                          <m:ctrlPr>
                            <a:rPr lang="pt-BR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−3</m:t>
                          </m:r>
                        </m:sup>
                      </m:sSup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×90×</m:t>
                      </m:r>
                      <m:sSup>
                        <m:sSupPr>
                          <m:ctrlPr>
                            <a:rPr lang="pt-BR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708920"/>
                <a:ext cx="8260403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539552" y="3607335"/>
                <a:ext cx="7777065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/>
                            </a:rPr>
                            <m:t>𝑐𝑖𝑙</m:t>
                          </m:r>
                        </m:sub>
                      </m:sSub>
                      <m:r>
                        <a:rPr lang="pt-BR" sz="2800" b="0" i="1" smtClean="0">
                          <a:latin typeface="Cambria Math"/>
                        </a:rPr>
                        <m:t>=7,068582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pt-BR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−4</m:t>
                          </m:r>
                        </m:sup>
                      </m:sSup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pt-BR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pt-BR" sz="2800" b="0" i="0" smtClean="0">
                          <a:latin typeface="Cambria Math"/>
                          <a:ea typeface="Cambria Math"/>
                        </a:rPr>
                        <m:t>;  </m:t>
                      </m:r>
                      <m:r>
                        <m:rPr>
                          <m:sty m:val="p"/>
                        </m:rPr>
                        <a:rPr lang="pt-BR" sz="2800" b="0" i="0" smtClean="0">
                          <a:latin typeface="Cambria Math"/>
                          <a:ea typeface="Cambria Math"/>
                        </a:rPr>
                        <m:t>N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1800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60</m:t>
                          </m:r>
                        </m:den>
                      </m:f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=30 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𝑟𝑝𝑠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607335"/>
                <a:ext cx="7777065" cy="9017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755576" y="4509120"/>
                <a:ext cx="8020978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4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pt-BR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×1.176.798×7,068582×</m:t>
                      </m:r>
                      <m:sSup>
                        <m:sSupPr>
                          <m:ctrlPr>
                            <a:rPr lang="pt-BR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−4</m:t>
                          </m:r>
                        </m:sup>
                      </m:sSup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×30×4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509120"/>
                <a:ext cx="8020978" cy="8989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ixaDeTexto 11"/>
              <p:cNvSpPr txBox="1"/>
              <p:nvPr/>
            </p:nvSpPr>
            <p:spPr>
              <a:xfrm>
                <a:off x="1309943" y="5589240"/>
                <a:ext cx="6790449" cy="64633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pt-BR" sz="3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pt-BR" sz="3600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pt-BR" sz="3600" b="0" i="1" smtClean="0">
                          <a:latin typeface="Cambria Math"/>
                        </a:rPr>
                        <m:t>=49.909,75 </m:t>
                      </m:r>
                      <m:r>
                        <a:rPr lang="pt-BR" sz="3600" b="0" i="1" smtClean="0">
                          <a:latin typeface="Cambria Math"/>
                        </a:rPr>
                        <m:t>𝑊</m:t>
                      </m:r>
                      <m:r>
                        <a:rPr lang="pt-BR" sz="3600" b="0" i="1" smtClean="0">
                          <a:latin typeface="Cambria Math"/>
                        </a:rPr>
                        <m:t>=49,91 </m:t>
                      </m:r>
                      <m:r>
                        <a:rPr lang="pt-BR" sz="3600" b="0" i="1" smtClean="0">
                          <a:latin typeface="Cambria Math"/>
                        </a:rPr>
                        <m:t>𝑘𝑊</m:t>
                      </m:r>
                    </m:oMath>
                  </m:oMathPara>
                </a14:m>
                <a:endParaRPr lang="pt-BR" sz="3600" dirty="0"/>
              </a:p>
            </p:txBody>
          </p:sp>
        </mc:Choice>
        <mc:Fallback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943" y="5589240"/>
                <a:ext cx="6790449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0952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Tipos de potências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7388" y="2349500"/>
            <a:ext cx="7772400" cy="32400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800" smtClean="0"/>
              <a:t>Três tipos de potências são obtidas em ensaio de motores: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b="1" smtClean="0"/>
              <a:t>Teórica, indicada e efetiva.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smtClean="0"/>
              <a:t> Estas potências são utilizadas para calcular coeficientes que estimam o rendimento térmico, mecânico e termo-mecânico dos motores de combustão interna.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Potência efetiva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60413" y="4564285"/>
            <a:ext cx="7988300" cy="1384995"/>
          </a:xfr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pt-BR" sz="2800" kern="1200" dirty="0">
                <a:latin typeface="Tahoma" pitchFamily="34" charset="0"/>
                <a:cs typeface="Arial" charset="0"/>
              </a:rPr>
              <a:t>P</a:t>
            </a:r>
            <a:r>
              <a:rPr lang="pt-BR" sz="2800" kern="1200" baseline="-25000" dirty="0">
                <a:latin typeface="Tahoma" pitchFamily="34" charset="0"/>
                <a:cs typeface="Arial" charset="0"/>
              </a:rPr>
              <a:t>E</a:t>
            </a:r>
            <a:r>
              <a:rPr lang="pt-BR" sz="2800" kern="1200" dirty="0">
                <a:latin typeface="Tahoma" pitchFamily="34" charset="0"/>
                <a:cs typeface="Arial" charset="0"/>
              </a:rPr>
              <a:t>= potência efetiva, W;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sz="2800" kern="1200" dirty="0">
                <a:latin typeface="Tahoma" pitchFamily="34" charset="0"/>
                <a:cs typeface="Arial" charset="0"/>
              </a:rPr>
              <a:t>TO = torque n</a:t>
            </a:r>
            <a:r>
              <a:rPr lang="pt-BR" sz="2800" kern="1200" dirty="0" smtClean="0">
                <a:latin typeface="Tahoma" pitchFamily="34" charset="0"/>
                <a:cs typeface="Arial" charset="0"/>
              </a:rPr>
              <a:t>o </a:t>
            </a:r>
            <a:r>
              <a:rPr lang="pt-BR" sz="2800" kern="1200" dirty="0">
                <a:latin typeface="Tahoma" pitchFamily="34" charset="0"/>
                <a:cs typeface="Arial" charset="0"/>
              </a:rPr>
              <a:t>motor, </a:t>
            </a:r>
            <a:r>
              <a:rPr lang="pt-BR" sz="2800" kern="1200" dirty="0" err="1">
                <a:latin typeface="Tahoma" pitchFamily="34" charset="0"/>
                <a:cs typeface="Arial" charset="0"/>
              </a:rPr>
              <a:t>N.m</a:t>
            </a:r>
            <a:r>
              <a:rPr lang="pt-BR" sz="2800" kern="1200" dirty="0">
                <a:latin typeface="Tahoma" pitchFamily="34" charset="0"/>
                <a:cs typeface="Arial" charset="0"/>
              </a:rPr>
              <a:t>;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sz="2800" kern="1200" dirty="0">
                <a:latin typeface="Tahoma" pitchFamily="34" charset="0"/>
                <a:cs typeface="Arial" charset="0"/>
              </a:rPr>
              <a:t>N= rotação </a:t>
            </a:r>
            <a:r>
              <a:rPr lang="pt-BR" sz="2800" kern="1200" dirty="0" smtClean="0">
                <a:latin typeface="Tahoma" pitchFamily="34" charset="0"/>
                <a:cs typeface="Arial" charset="0"/>
              </a:rPr>
              <a:t>no </a:t>
            </a:r>
            <a:r>
              <a:rPr lang="pt-BR" sz="2800" kern="1200" dirty="0">
                <a:latin typeface="Tahoma" pitchFamily="34" charset="0"/>
                <a:cs typeface="Arial" charset="0"/>
              </a:rPr>
              <a:t>motor, rps</a:t>
            </a:r>
            <a:r>
              <a:rPr lang="pt-BR" sz="2800" kern="1200" dirty="0" smtClean="0">
                <a:latin typeface="Tahoma" pitchFamily="34" charset="0"/>
                <a:cs typeface="Arial" charset="0"/>
              </a:rPr>
              <a:t>.</a:t>
            </a:r>
            <a:endParaRPr lang="pt-BR" sz="2800" kern="1200" dirty="0">
              <a:latin typeface="Tahoma" pitchFamily="34" charset="0"/>
              <a:cs typeface="Arial" charset="0"/>
            </a:endParaRPr>
          </a:p>
        </p:txBody>
      </p:sp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827584" y="6053226"/>
            <a:ext cx="7272337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dirty="0" err="1">
                <a:solidFill>
                  <a:schemeClr val="tx2"/>
                </a:solidFill>
              </a:rPr>
              <a:t>m.kgf</a:t>
            </a:r>
            <a:r>
              <a:rPr lang="pt-BR" sz="2000" dirty="0">
                <a:solidFill>
                  <a:schemeClr val="tx2"/>
                </a:solidFill>
              </a:rPr>
              <a:t> = 9,80665 </a:t>
            </a:r>
            <a:r>
              <a:rPr lang="pt-BR" sz="2000" dirty="0" err="1" smtClean="0">
                <a:solidFill>
                  <a:schemeClr val="tx2"/>
                </a:solidFill>
              </a:rPr>
              <a:t>N.m</a:t>
            </a:r>
            <a:r>
              <a:rPr lang="pt-BR" sz="2000" dirty="0" smtClean="0">
                <a:solidFill>
                  <a:schemeClr val="tx2"/>
                </a:solidFill>
              </a:rPr>
              <a:t>; </a:t>
            </a:r>
            <a:r>
              <a:rPr lang="pt-BR" sz="2000" dirty="0" err="1" smtClean="0">
                <a:solidFill>
                  <a:schemeClr val="tx2"/>
                </a:solidFill>
              </a:rPr>
              <a:t>cv</a:t>
            </a:r>
            <a:r>
              <a:rPr lang="pt-BR" sz="2000" dirty="0" smtClean="0">
                <a:solidFill>
                  <a:schemeClr val="tx2"/>
                </a:solidFill>
              </a:rPr>
              <a:t> </a:t>
            </a:r>
            <a:r>
              <a:rPr lang="pt-BR" sz="2000" dirty="0">
                <a:solidFill>
                  <a:schemeClr val="tx2"/>
                </a:solidFill>
              </a:rPr>
              <a:t>= 0,73551 kW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ixaDeTexto 1"/>
              <p:cNvSpPr txBox="1"/>
              <p:nvPr/>
            </p:nvSpPr>
            <p:spPr>
              <a:xfrm>
                <a:off x="2467931" y="3585210"/>
                <a:ext cx="4264309" cy="707886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4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40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pt-BR" sz="4000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pt-BR" sz="4000" b="0" i="1" smtClean="0">
                          <a:latin typeface="Cambria Math"/>
                        </a:rPr>
                        <m:t>=2</m:t>
                      </m:r>
                      <m:r>
                        <a:rPr lang="pt-BR" sz="40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pt-BR" sz="40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pt-BR" sz="40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pt-BR" sz="4000" b="0" i="1" smtClean="0">
                          <a:latin typeface="Cambria Math"/>
                          <a:ea typeface="Cambria Math"/>
                        </a:rPr>
                        <m:t>𝑇𝑂</m:t>
                      </m:r>
                      <m:r>
                        <a:rPr lang="pt-BR" sz="40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pt-BR" sz="4000" b="0" i="1" smtClean="0">
                          <a:latin typeface="Cambria Math"/>
                          <a:ea typeface="Cambria Math"/>
                        </a:rPr>
                        <m:t>𝑁</m:t>
                      </m:r>
                    </m:oMath>
                  </m:oMathPara>
                </a14:m>
                <a:endParaRPr lang="pt-BR" sz="4000" dirty="0"/>
              </a:p>
            </p:txBody>
          </p:sp>
        </mc:Choice>
        <mc:Fallback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931" y="3585210"/>
                <a:ext cx="4264309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/>
          <p:cNvSpPr txBox="1"/>
          <p:nvPr/>
        </p:nvSpPr>
        <p:spPr>
          <a:xfrm>
            <a:off x="827584" y="1916832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Estimada em função do torque e da rotação do motor. A potência máxima é obtida na máxima rotação do motor.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2780928"/>
                <a:ext cx="4608512" cy="267464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pt-BR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pt-BR" i="1">
                          <a:solidFill>
                            <a:schemeClr val="tx1"/>
                          </a:solidFill>
                          <a:latin typeface="Cambria Math"/>
                        </a:rPr>
                        <m:t>∙Ω </m:t>
                      </m:r>
                    </m:oMath>
                  </m:oMathPara>
                </a14:m>
                <a:endParaRPr lang="pt-BR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chemeClr val="tx1"/>
                          </a:solidFill>
                          <a:latin typeface="Cambria Math"/>
                        </a:rPr>
                        <m:t>Ω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𝐶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𝑁</m:t>
                      </m:r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chemeClr val="tx1"/>
                          </a:solidFill>
                          <a:latin typeface="Cambria Math"/>
                        </a:rPr>
                        <m:t>Ω=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×2×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pt-BR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𝑁</m:t>
                      </m:r>
                    </m:oMath>
                  </m:oMathPara>
                </a14:m>
                <a:endParaRPr lang="pt-BR" dirty="0" smtClean="0">
                  <a:solidFill>
                    <a:schemeClr val="tx1"/>
                  </a:solidFill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𝑇𝑂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𝐹𝐵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(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𝑒𝑚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1)</m:t>
                      </m:r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pt-BR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𝑇𝑂</m:t>
                          </m:r>
                        </m:num>
                        <m:den>
                          <m:r>
                            <a:rPr lang="pt-BR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𝑹</m:t>
                          </m:r>
                        </m:den>
                      </m:f>
                      <m:r>
                        <a:rPr lang="pt-BR" i="1">
                          <a:solidFill>
                            <a:schemeClr val="tx1"/>
                          </a:solidFill>
                          <a:latin typeface="Cambria Math"/>
                        </a:rPr>
                        <m:t>∙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×2</m:t>
                      </m:r>
                      <m:r>
                        <a:rPr lang="pt-BR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𝑹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𝑁</m:t>
                      </m:r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2780928"/>
                <a:ext cx="4608512" cy="2674640"/>
              </a:xfrm>
              <a:blipFill rotWithShape="1">
                <a:blip r:embed="rId2"/>
                <a:stretch>
                  <a:fillRect b="-1184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2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6951" t="4253" r="34611" b="6220"/>
          <a:stretch/>
        </p:blipFill>
        <p:spPr>
          <a:xfrm>
            <a:off x="5292080" y="1340768"/>
            <a:ext cx="3851920" cy="5256584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0938" y="764704"/>
            <a:ext cx="7793037" cy="910431"/>
          </a:xfrm>
        </p:spPr>
        <p:txBody>
          <a:bodyPr/>
          <a:lstStyle/>
          <a:p>
            <a:r>
              <a:rPr lang="pt-BR" dirty="0" smtClean="0"/>
              <a:t>Potência efetiva, W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39552" y="1949931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Estimada em função da força tangencial </a:t>
            </a:r>
            <a:r>
              <a:rPr lang="pt-BR" sz="2400" dirty="0" err="1" smtClean="0"/>
              <a:t>FB</a:t>
            </a:r>
            <a:r>
              <a:rPr lang="pt-BR" sz="2400" baseline="-25000" dirty="0" err="1" smtClean="0"/>
              <a:t>y</a:t>
            </a:r>
            <a:r>
              <a:rPr lang="pt-BR" sz="2400" dirty="0" smtClean="0"/>
              <a:t> e da velocidade angular </a:t>
            </a:r>
            <a:r>
              <a:rPr lang="el-GR" sz="2400" dirty="0" smtClean="0"/>
              <a:t>Ω</a:t>
            </a:r>
            <a:r>
              <a:rPr lang="pt-BR" sz="2400" dirty="0" smtClean="0"/>
              <a:t> do ponto </a:t>
            </a:r>
            <a:r>
              <a:rPr lang="pt-BR" sz="2400" dirty="0" err="1" smtClean="0"/>
              <a:t>P1</a:t>
            </a:r>
            <a:r>
              <a:rPr lang="pt-BR" sz="2400" dirty="0" smtClean="0"/>
              <a:t>. </a:t>
            </a:r>
            <a:endParaRPr lang="pt-BR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ângulo 5"/>
              <p:cNvSpPr/>
              <p:nvPr/>
            </p:nvSpPr>
            <p:spPr>
              <a:xfrm>
                <a:off x="864096" y="5951021"/>
                <a:ext cx="4572000" cy="64633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3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pt-BR" sz="3600" i="1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  <m:r>
                        <a:rPr lang="pt-BR" sz="3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3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pt-BR" sz="3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3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𝑇𝑂</m:t>
                      </m:r>
                      <m:r>
                        <a:rPr lang="pt-BR" sz="3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3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𝑁</m:t>
                      </m:r>
                    </m:oMath>
                  </m:oMathPara>
                </a14:m>
                <a:endParaRPr lang="pt-BR" sz="3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96" y="5951021"/>
                <a:ext cx="4572000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371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981075"/>
            <a:ext cx="7793037" cy="6953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pt-BR" sz="4800" dirty="0" smtClean="0"/>
              <a:t>Torque do motor, </a:t>
            </a:r>
            <a:r>
              <a:rPr lang="pt-BR" sz="4800" dirty="0" err="1" smtClean="0"/>
              <a:t>N.m</a:t>
            </a:r>
            <a:endParaRPr lang="pt-BR" sz="48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16832"/>
            <a:ext cx="8686800" cy="10080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600" dirty="0" smtClean="0"/>
              <a:t>O torque ou força de torque expressa a capacidade do motor movimentar objetos. </a:t>
            </a:r>
          </a:p>
        </p:txBody>
      </p:sp>
      <p:sp>
        <p:nvSpPr>
          <p:cNvPr id="24581" name="Rectangle 6"/>
          <p:cNvSpPr>
            <a:spLocks/>
          </p:cNvSpPr>
          <p:nvPr/>
        </p:nvSpPr>
        <p:spPr bwMode="auto">
          <a:xfrm>
            <a:off x="755576" y="5012903"/>
            <a:ext cx="828092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pt-BR" sz="2400" dirty="0" smtClean="0"/>
              <a:t>TO </a:t>
            </a:r>
            <a:r>
              <a:rPr lang="pt-BR" sz="2400" dirty="0"/>
              <a:t>= torque no volante do </a:t>
            </a:r>
            <a:r>
              <a:rPr lang="pt-BR" sz="2400" dirty="0" smtClean="0"/>
              <a:t>motor ou torque do motor, </a:t>
            </a:r>
            <a:r>
              <a:rPr lang="pt-BR" sz="2400" dirty="0" err="1" smtClean="0"/>
              <a:t>N.m</a:t>
            </a:r>
            <a:r>
              <a:rPr lang="pt-BR" sz="2400" dirty="0" smtClean="0"/>
              <a:t>;</a:t>
            </a:r>
            <a:endParaRPr lang="pt-BR" sz="2400" dirty="0"/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pt-BR" sz="2400" dirty="0"/>
              <a:t>R = raio </a:t>
            </a:r>
            <a:r>
              <a:rPr lang="pt-BR" sz="2400" dirty="0" smtClean="0"/>
              <a:t>da circunferência, m;</a:t>
            </a:r>
            <a:endParaRPr lang="pt-BR" sz="2400" dirty="0"/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pt-BR" sz="2400" dirty="0" smtClean="0"/>
              <a:t>FB </a:t>
            </a:r>
            <a:r>
              <a:rPr lang="pt-BR" sz="2400" dirty="0"/>
              <a:t>= força </a:t>
            </a:r>
            <a:r>
              <a:rPr lang="pt-BR" sz="2400" dirty="0" smtClean="0"/>
              <a:t>na haste da biela, N.</a:t>
            </a:r>
            <a:endParaRPr lang="pt-B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467544" y="2708920"/>
                <a:ext cx="8424936" cy="1116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 pitchFamily="18" charset="0"/>
                          <a:ea typeface="Cambria Math" pitchFamily="18" charset="0"/>
                        </a:rPr>
                        <m:t>𝑇𝑂</m:t>
                      </m:r>
                      <m:r>
                        <a:rPr lang="pt-BR" sz="3200" b="0" i="1" smtClean="0"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3200" i="1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pt-BR" sz="3200" b="0" i="1">
                              <a:latin typeface="Cambria Math" pitchFamily="18" charset="0"/>
                              <a:ea typeface="Cambria Math" pitchFamily="18" charset="0"/>
                            </a:rPr>
                            <m:t>𝐹</m:t>
                          </m:r>
                          <m:r>
                            <a:rPr lang="pt-BR" sz="3200" b="0" i="1" smtClean="0">
                              <a:latin typeface="Cambria Math"/>
                              <a:ea typeface="Cambria Math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pt-BR" sz="3200" b="0" i="1">
                              <a:latin typeface="Cambria Math" pitchFamily="18" charset="0"/>
                              <a:ea typeface="Cambria Math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3200" b="0" i="1">
                          <a:latin typeface="Cambria Math" pitchFamily="18" charset="0"/>
                          <a:ea typeface="Cambria Math" pitchFamily="18" charset="0"/>
                        </a:rPr>
                        <m:t>∙</m:t>
                      </m:r>
                      <m:r>
                        <a:rPr lang="pt-BR" sz="3200" b="0" i="1">
                          <a:latin typeface="Cambria Math" pitchFamily="18" charset="0"/>
                          <a:ea typeface="Cambria Math" pitchFamily="18" charset="0"/>
                        </a:rPr>
                        <m:t>𝑅</m:t>
                      </m:r>
                    </m:oMath>
                  </m:oMathPara>
                </a14:m>
                <a:endParaRPr lang="pt-BR" sz="3200" dirty="0">
                  <a:latin typeface="Cambria Math" pitchFamily="18" charset="0"/>
                  <a:ea typeface="Cambria Math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pt-BR" sz="3200" b="0" i="1">
                        <a:latin typeface="Cambria Math" pitchFamily="18" charset="0"/>
                        <a:ea typeface="Cambria Math" pitchFamily="18" charset="0"/>
                      </a:rPr>
                      <m:t>𝑇𝑂</m:t>
                    </m:r>
                    <m:r>
                      <a:rPr lang="pt-BR" sz="3200" b="0" i="1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a:rPr lang="pt-BR" sz="3200" b="0" i="1" smtClean="0">
                        <a:latin typeface="Cambria Math"/>
                        <a:ea typeface="Cambria Math" pitchFamily="18" charset="0"/>
                      </a:rPr>
                      <m:t>𝐹𝐵</m:t>
                    </m:r>
                    <m:r>
                      <a:rPr lang="pt-BR" sz="3200" b="0" i="1">
                        <a:latin typeface="Cambria Math" pitchFamily="18" charset="0"/>
                        <a:ea typeface="Cambria Math" pitchFamily="18" charset="0"/>
                      </a:rPr>
                      <m:t>∙</m:t>
                    </m:r>
                    <m:r>
                      <a:rPr lang="pt-BR" sz="3200" b="0" i="1">
                        <a:latin typeface="Cambria Math" pitchFamily="18" charset="0"/>
                        <a:ea typeface="Cambria Math" pitchFamily="18" charset="0"/>
                      </a:rPr>
                      <m:t>𝑐𝑜𝑠</m:t>
                    </m:r>
                    <m:r>
                      <a:rPr lang="pt-BR" sz="3200" b="0" i="1">
                        <a:latin typeface="Cambria Math" pitchFamily="18" charset="0"/>
                        <a:ea typeface="Cambria Math" pitchFamily="18" charset="0"/>
                      </a:rPr>
                      <m:t>𝛼</m:t>
                    </m:r>
                    <m:r>
                      <a:rPr lang="pt-BR" sz="3200" b="0" i="1">
                        <a:latin typeface="Cambria Math" pitchFamily="18" charset="0"/>
                        <a:ea typeface="Cambria Math" pitchFamily="18" charset="0"/>
                      </a:rPr>
                      <m:t>∙</m:t>
                    </m:r>
                    <m:r>
                      <a:rPr lang="pt-BR" sz="3200" b="0" i="1">
                        <a:latin typeface="Cambria Math" pitchFamily="18" charset="0"/>
                        <a:ea typeface="Cambria Math" pitchFamily="18" charset="0"/>
                      </a:rPr>
                      <m:t>𝑅</m:t>
                    </m:r>
                    <m:r>
                      <a:rPr lang="pt-BR" sz="3200" b="0" i="1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pt-BR" sz="3200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pt-BR" sz="3200" b="0" i="1" smtClean="0">
                        <a:latin typeface="Cambria Math"/>
                        <a:ea typeface="Cambria Math"/>
                      </a:rPr>
                      <m:t>=90−(180−</m:t>
                    </m:r>
                    <m:r>
                      <a:rPr lang="pt-BR" sz="3200" b="0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pt-BR" sz="3200" b="0" i="1" smtClean="0">
                        <a:latin typeface="Cambria Math"/>
                        <a:ea typeface="Cambria Math"/>
                      </a:rPr>
                      <m:t>−∅)</m:t>
                    </m:r>
                  </m:oMath>
                </a14:m>
                <a:r>
                  <a:rPr lang="pt-BR" sz="3200" dirty="0">
                    <a:latin typeface="Cambria Math" pitchFamily="18" charset="0"/>
                    <a:ea typeface="Cambria Math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708920"/>
                <a:ext cx="8424936" cy="11160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/>
              <p:cNvSpPr/>
              <p:nvPr/>
            </p:nvSpPr>
            <p:spPr>
              <a:xfrm>
                <a:off x="683568" y="4078813"/>
                <a:ext cx="7920880" cy="64633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sz="3600" i="1" smtClean="0">
                          <a:latin typeface="Cambria Math" pitchFamily="18" charset="0"/>
                          <a:ea typeface="Cambria Math" pitchFamily="18" charset="0"/>
                        </a:rPr>
                        <m:t>𝑇𝑂</m:t>
                      </m:r>
                      <m:r>
                        <a:rPr lang="pt-BR" sz="3600" i="1" smtClean="0"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r>
                        <a:rPr lang="pt-BR" sz="3600" b="0" i="1" smtClean="0">
                          <a:latin typeface="Cambria Math"/>
                          <a:ea typeface="Cambria Math" pitchFamily="18" charset="0"/>
                        </a:rPr>
                        <m:t>𝐹𝐵</m:t>
                      </m:r>
                      <m:r>
                        <a:rPr lang="pt-BR" sz="3600" i="1">
                          <a:latin typeface="Cambria Math" pitchFamily="18" charset="0"/>
                          <a:ea typeface="Cambria Math" pitchFamily="18" charset="0"/>
                        </a:rPr>
                        <m:t>×</m:t>
                      </m:r>
                      <m:r>
                        <a:rPr lang="pt-BR" sz="3600" i="1">
                          <a:latin typeface="Cambria Math" pitchFamily="18" charset="0"/>
                          <a:ea typeface="Cambria Math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pt-BR" sz="3600" i="1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pt-BR" sz="3600" i="1">
                              <a:latin typeface="Cambria Math" pitchFamily="18" charset="0"/>
                              <a:ea typeface="Cambria Math" pitchFamily="18" charset="0"/>
                            </a:rPr>
                            <m:t>90−180+</m:t>
                          </m:r>
                          <m:r>
                            <a:rPr lang="pt-BR" sz="3600" i="1">
                              <a:latin typeface="Cambria Math" pitchFamily="18" charset="0"/>
                              <a:ea typeface="Cambria Math" pitchFamily="18" charset="0"/>
                            </a:rPr>
                            <m:t>𝛽</m:t>
                          </m:r>
                          <m:r>
                            <a:rPr lang="pt-BR" sz="3600" b="0" i="0" smtClean="0">
                              <a:latin typeface="Cambria Math"/>
                              <a:ea typeface="Cambria Math" pitchFamily="18" charset="0"/>
                            </a:rPr>
                            <m:t>+</m:t>
                          </m:r>
                          <m:r>
                            <a:rPr lang="pt-BR" sz="3600">
                              <a:latin typeface="Cambria Math" pitchFamily="18" charset="0"/>
                              <a:ea typeface="Cambria Math" pitchFamily="18" charset="0"/>
                            </a:rPr>
                            <m:t>∅</m:t>
                          </m:r>
                        </m:e>
                      </m:d>
                      <m:r>
                        <a:rPr lang="pt-BR" sz="3600" i="1">
                          <a:latin typeface="Cambria Math" pitchFamily="18" charset="0"/>
                          <a:ea typeface="Cambria Math" pitchFamily="18" charset="0"/>
                        </a:rPr>
                        <m:t>×</m:t>
                      </m:r>
                      <m:r>
                        <a:rPr lang="pt-BR" sz="3600" i="1">
                          <a:latin typeface="Cambria Math" pitchFamily="18" charset="0"/>
                          <a:ea typeface="Cambria Math" pitchFamily="18" charset="0"/>
                        </a:rPr>
                        <m:t>𝑅</m:t>
                      </m:r>
                    </m:oMath>
                  </m:oMathPara>
                </a14:m>
                <a:endParaRPr lang="pt-BR" sz="36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078813"/>
                <a:ext cx="7920880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Exemplo:</a:t>
            </a:r>
            <a:br>
              <a:rPr lang="pt-BR" sz="2800" dirty="0" smtClean="0"/>
            </a:br>
            <a:r>
              <a:rPr lang="pt-BR" sz="2800" dirty="0" smtClean="0"/>
              <a:t>Calcular força na haste da biela e torque no eixo da árvore de manivelas</a:t>
            </a:r>
            <a:endParaRPr lang="pt-B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Texto 2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1182688" y="2017713"/>
                <a:ext cx="3810000" cy="3643536"/>
              </a:xfrm>
            </p:spPr>
            <p:txBody>
              <a:bodyPr/>
              <a:lstStyle/>
              <a:p>
                <a:r>
                  <a:rPr lang="pt-BR" sz="2400" dirty="0" smtClean="0"/>
                  <a:t>Força </a:t>
                </a:r>
                <a:r>
                  <a:rPr lang="pt-BR" sz="2400" dirty="0"/>
                  <a:t>na haste da biela e o torque no eixo da árvore de </a:t>
                </a:r>
                <a:r>
                  <a:rPr lang="pt-BR" sz="2400" dirty="0" smtClean="0"/>
                  <a:t>manivelas. Figura ao lado. </a:t>
                </a:r>
                <a:r>
                  <a:rPr lang="pt-BR" sz="2400" dirty="0"/>
                  <a:t>Dados: pressão na expansão = 2 N/mm</a:t>
                </a:r>
                <a:r>
                  <a:rPr lang="pt-BR" sz="2400" baseline="30000" dirty="0"/>
                  <a:t>2</a:t>
                </a:r>
                <a:r>
                  <a:rPr lang="pt-BR" sz="2400" dirty="0"/>
                  <a:t>; diâmetro do cilindro 100 mm; 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/>
                        <a:sym typeface="Symbol"/>
                      </a:rPr>
                      <m:t></m:t>
                    </m:r>
                    <m:r>
                      <a:rPr lang="pt-BR" sz="2400" i="1">
                        <a:latin typeface="Cambria Math"/>
                      </a:rPr>
                      <m:t>=20°;  </m:t>
                    </m:r>
                    <m:r>
                      <a:rPr lang="pt-BR" sz="2400" i="1">
                        <a:latin typeface="Cambria Math"/>
                      </a:rPr>
                      <m:t>𝛽</m:t>
                    </m:r>
                    <m:r>
                      <a:rPr lang="pt-BR" sz="2400" i="1">
                        <a:latin typeface="Cambria Math"/>
                      </a:rPr>
                      <m:t>=120°;  </m:t>
                    </m:r>
                    <m:r>
                      <a:rPr lang="pt-BR" sz="2400" i="1">
                        <a:latin typeface="Cambria Math"/>
                      </a:rPr>
                      <m:t>𝑅</m:t>
                    </m:r>
                    <m:r>
                      <a:rPr lang="pt-BR" sz="2400" i="1">
                        <a:latin typeface="Cambria Math"/>
                      </a:rPr>
                      <m:t>=75 </m:t>
                    </m:r>
                    <m:r>
                      <a:rPr lang="pt-BR" sz="2400" i="1">
                        <a:latin typeface="Cambria Math"/>
                      </a:rPr>
                      <m:t>𝑚𝑚</m:t>
                    </m:r>
                  </m:oMath>
                </a14:m>
                <a:r>
                  <a:rPr lang="pt-BR" sz="2400" dirty="0"/>
                  <a:t>.</a:t>
                </a:r>
              </a:p>
              <a:p>
                <a:endParaRPr lang="pt-BR" sz="2400" dirty="0"/>
              </a:p>
            </p:txBody>
          </p:sp>
        </mc:Choice>
        <mc:Fallback xmlns="">
          <p:sp>
            <p:nvSpPr>
              <p:cNvPr id="3" name="Espaço Reservado para Tex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182688" y="2017713"/>
                <a:ext cx="3810000" cy="3643536"/>
              </a:xfrm>
              <a:blipFill rotWithShape="1">
                <a:blip r:embed="rId2"/>
                <a:stretch>
                  <a:fillRect l="-160" t="-1338" r="-144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Espaço Reservado para Conteúdo 4"/>
          <p:cNvPicPr>
            <a:picLocks noGrp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7" r="33024" b="26343"/>
          <a:stretch/>
        </p:blipFill>
        <p:spPr bwMode="auto">
          <a:xfrm>
            <a:off x="5004048" y="1916832"/>
            <a:ext cx="3960440" cy="432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6584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Solução:</a:t>
            </a:r>
            <a:br>
              <a:rPr lang="pt-BR" sz="2800" dirty="0" smtClean="0"/>
            </a:br>
            <a:r>
              <a:rPr lang="pt-BR" sz="2800" dirty="0" smtClean="0"/>
              <a:t>Força na haste da biela, FB</a:t>
            </a:r>
            <a:endParaRPr lang="pt-B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Texto 2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1182688" y="2017712"/>
                <a:ext cx="3810000" cy="421959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/>
                        </a:rPr>
                        <m:t>𝐹𝐵</m:t>
                      </m:r>
                      <m:r>
                        <a:rPr lang="pt-BR" sz="24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4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pt-BR" sz="2400" b="0" i="1" smtClean="0">
                          <a:latin typeface="Cambria Math"/>
                          <a:ea typeface="Cambria Math"/>
                        </a:rPr>
                        <m:t>∅=</m:t>
                      </m:r>
                      <m:r>
                        <a:rPr lang="pt-BR" sz="2400" b="0" i="1" smtClean="0">
                          <a:latin typeface="Cambria Math"/>
                        </a:rPr>
                        <m:t>𝑃</m:t>
                      </m:r>
                      <m:r>
                        <a:rPr lang="pt-BR" sz="24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400" b="0" i="1" smtClean="0"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pt-B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/>
                        </a:rPr>
                        <m:t>𝐹𝐵</m:t>
                      </m:r>
                      <m:r>
                        <a:rPr lang="pt-BR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pt-BR" sz="24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pt-BR" sz="24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pt-BR" sz="2400" b="0" i="1" smtClean="0">
                              <a:latin typeface="Cambria Math"/>
                              <a:ea typeface="Cambria Math"/>
                            </a:rPr>
                            <m:t>∅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  <a:p>
                <a:pPr marL="0" indent="0">
                  <a:buNone/>
                </a:pPr>
                <a:r>
                  <a:rPr lang="pt-BR" sz="2400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/>
                        </a:rPr>
                        <m:t>𝐹𝐵</m:t>
                      </m:r>
                      <m:r>
                        <a:rPr lang="pt-BR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4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pt-BR" sz="2400" i="1">
                              <a:latin typeface="Cambria Math"/>
                            </a:rPr>
                            <m:t>𝑐𝑜𝑠</m:t>
                          </m:r>
                          <m:r>
                            <a:rPr lang="pt-BR" sz="2400" i="1">
                              <a:latin typeface="Cambria Math"/>
                            </a:rPr>
                            <m:t>20°</m:t>
                          </m:r>
                        </m:den>
                      </m:f>
                      <m:r>
                        <a:rPr lang="pt-BR" sz="2400" i="1"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pt-BR" sz="2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pt-BR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latin typeface="Cambria Math"/>
                                    </a:rPr>
                                    <m:t>100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4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  <a:p>
                <a:pPr marL="0" indent="0">
                  <a:buNone/>
                </a:pPr>
                <a:r>
                  <a:rPr lang="pt-BR" sz="2400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/>
                        </a:rPr>
                        <m:t>𝐹𝐵</m:t>
                      </m:r>
                      <m:r>
                        <a:rPr lang="pt-BR" sz="2400" i="1">
                          <a:latin typeface="Cambria Math"/>
                        </a:rPr>
                        <m:t>=16716 </m:t>
                      </m:r>
                      <m:r>
                        <a:rPr lang="pt-BR" sz="2400" i="1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pt-BR" sz="2400" dirty="0" smtClean="0"/>
              </a:p>
              <a:p>
                <a:pPr marL="0" indent="0">
                  <a:buNone/>
                </a:pPr>
                <a:endParaRPr lang="pt-B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/>
                        </a:rPr>
                        <m:t>𝐹𝐵</m:t>
                      </m:r>
                      <m:r>
                        <a:rPr lang="pt-BR" sz="2400" b="0" i="1" smtClean="0">
                          <a:latin typeface="Cambria Math"/>
                        </a:rPr>
                        <m:t>=16,716 </m:t>
                      </m:r>
                      <m:r>
                        <a:rPr lang="pt-BR" sz="2400" b="0" i="1" smtClean="0">
                          <a:latin typeface="Cambria Math"/>
                        </a:rPr>
                        <m:t>𝑘𝑁</m:t>
                      </m:r>
                    </m:oMath>
                  </m:oMathPara>
                </a14:m>
                <a:endParaRPr lang="pt-BR" sz="2400" dirty="0"/>
              </a:p>
              <a:p>
                <a:pPr marL="0" indent="0">
                  <a:buNone/>
                </a:pPr>
                <a:endParaRPr lang="pt-BR" sz="2400" dirty="0"/>
              </a:p>
            </p:txBody>
          </p:sp>
        </mc:Choice>
        <mc:Fallback xmlns="">
          <p:sp>
            <p:nvSpPr>
              <p:cNvPr id="3" name="Espaço Reservado para Tex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182688" y="2017712"/>
                <a:ext cx="3810000" cy="4219599"/>
              </a:xfrm>
              <a:blipFill rotWithShape="1">
                <a:blip r:embed="rId2"/>
                <a:stretch>
                  <a:fillRect l="-32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Espaço Reservado para Conteúdo 4"/>
          <p:cNvPicPr>
            <a:picLocks noGrp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7" r="33024" b="26343"/>
          <a:stretch/>
        </p:blipFill>
        <p:spPr bwMode="auto">
          <a:xfrm>
            <a:off x="5004048" y="1916832"/>
            <a:ext cx="3960440" cy="432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78831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0" r="35524" b="26343"/>
          <a:stretch/>
        </p:blipFill>
        <p:spPr bwMode="auto">
          <a:xfrm>
            <a:off x="6032795" y="1916832"/>
            <a:ext cx="3075709" cy="432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Solução:</a:t>
            </a:r>
            <a:br>
              <a:rPr lang="pt-BR" sz="2800" dirty="0" smtClean="0"/>
            </a:br>
            <a:r>
              <a:rPr lang="pt-BR" sz="2800" dirty="0" smtClean="0"/>
              <a:t>Torque no eixo da árvore de manivelas</a:t>
            </a:r>
            <a:endParaRPr lang="pt-B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Texto 2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323528" y="2276872"/>
                <a:ext cx="6192688" cy="306747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 smtClean="0">
                          <a:latin typeface="Cambria Math"/>
                        </a:rPr>
                        <m:t>𝑇𝑂</m:t>
                      </m:r>
                      <m:r>
                        <a:rPr lang="pt-BR" sz="2400" i="1" smtClean="0">
                          <a:latin typeface="Cambria Math"/>
                        </a:rPr>
                        <m:t>=</m:t>
                      </m:r>
                      <m:r>
                        <a:rPr lang="pt-BR" sz="2400" b="0" i="1" smtClean="0">
                          <a:latin typeface="Cambria Math"/>
                        </a:rPr>
                        <m:t>𝐹𝐵</m:t>
                      </m:r>
                      <m:r>
                        <a:rPr lang="pt-BR" sz="24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400" i="1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pt-BR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400" i="1">
                              <a:latin typeface="Cambria Math"/>
                            </a:rPr>
                            <m:t>90−180+</m:t>
                          </m:r>
                          <m:r>
                            <a:rPr lang="pt-BR" sz="2400">
                              <a:latin typeface="Cambria Math"/>
                            </a:rPr>
                            <m:t>∅</m:t>
                          </m:r>
                          <m:r>
                            <a:rPr lang="pt-BR" sz="2400" i="1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pt-BR" sz="2400">
                              <a:latin typeface="Cambria Math"/>
                            </a:rPr>
                            <m:t>β</m:t>
                          </m:r>
                        </m:e>
                      </m:d>
                      <m:r>
                        <a:rPr lang="pt-BR" sz="2400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400" i="1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pt-BR" sz="2400" dirty="0"/>
              </a:p>
              <a:p>
                <a:pPr marL="0" indent="0">
                  <a:buNone/>
                </a:pPr>
                <a:r>
                  <a:rPr lang="pt-BR" sz="2400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000" i="1">
                          <a:latin typeface="Cambria Math"/>
                        </a:rPr>
                        <m:t>𝑇𝑂</m:t>
                      </m:r>
                      <m:r>
                        <a:rPr lang="pt-BR" sz="2000" i="1">
                          <a:latin typeface="Cambria Math"/>
                        </a:rPr>
                        <m:t>=16716×</m:t>
                      </m:r>
                      <m:r>
                        <a:rPr lang="pt-BR" sz="2000" i="1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pt-BR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000" i="1">
                              <a:latin typeface="Cambria Math"/>
                            </a:rPr>
                            <m:t>90−180+20+120</m:t>
                          </m:r>
                        </m:e>
                      </m:d>
                      <m:r>
                        <a:rPr lang="pt-BR" sz="2000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2000" i="1">
                          <a:latin typeface="Cambria Math"/>
                        </a:rPr>
                        <m:t>75</m:t>
                      </m:r>
                      <m:r>
                        <a:rPr lang="pt-BR" sz="200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pt-BR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2000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pt-BR" sz="2000" i="1">
                              <a:latin typeface="Cambria Math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pt-BR" sz="2000" dirty="0" smtClean="0"/>
              </a:p>
              <a:p>
                <a:pPr marL="0" indent="0">
                  <a:buNone/>
                </a:pPr>
                <a:endParaRPr lang="pt-B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latin typeface="Cambria Math"/>
                        </a:rPr>
                        <m:t>𝑇𝑂</m:t>
                      </m:r>
                      <m:r>
                        <a:rPr lang="pt-BR" sz="2400" i="1">
                          <a:latin typeface="Cambria Math"/>
                        </a:rPr>
                        <m:t>=16716×</m:t>
                      </m:r>
                      <m:r>
                        <a:rPr lang="pt-BR" sz="2400" i="1">
                          <a:latin typeface="Cambria Math"/>
                        </a:rPr>
                        <m:t>𝑐𝑜𝑠</m:t>
                      </m:r>
                      <m:r>
                        <a:rPr lang="pt-BR" sz="2400" i="1">
                          <a:latin typeface="Cambria Math"/>
                        </a:rPr>
                        <m:t>50×75×</m:t>
                      </m:r>
                      <m:sSup>
                        <m:sSupPr>
                          <m:ctrlPr>
                            <a:rPr lang="pt-BR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2400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pt-BR" sz="2400" i="1">
                              <a:latin typeface="Cambria Math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  <a:p>
                <a:pPr marL="0" indent="0">
                  <a:buNone/>
                </a:pPr>
                <a:r>
                  <a:rPr lang="pt-BR" sz="2400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>
                          <a:latin typeface="Cambria Math"/>
                        </a:rPr>
                        <m:t>𝑇𝑂</m:t>
                      </m:r>
                      <m:r>
                        <a:rPr lang="pt-BR" sz="2400" i="1">
                          <a:latin typeface="Cambria Math"/>
                        </a:rPr>
                        <m:t>=</m:t>
                      </m:r>
                      <m:r>
                        <a:rPr lang="pt-BR" sz="2400">
                          <a:latin typeface="Cambria Math"/>
                        </a:rPr>
                        <m:t>805,86 </m:t>
                      </m:r>
                      <m:r>
                        <a:rPr lang="pt-BR" sz="2400" i="1">
                          <a:latin typeface="Cambria Math"/>
                        </a:rPr>
                        <m:t>𝑁</m:t>
                      </m:r>
                      <m:r>
                        <a:rPr lang="pt-BR" sz="2400" i="1">
                          <a:latin typeface="Cambria Math"/>
                        </a:rPr>
                        <m:t>.</m:t>
                      </m:r>
                      <m:r>
                        <a:rPr lang="pt-BR" sz="2400" i="1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pt-BR" sz="2400" dirty="0"/>
              </a:p>
              <a:p>
                <a:pPr marL="0" indent="0">
                  <a:buNone/>
                </a:pPr>
                <a:endParaRPr lang="pt-BR" sz="2400" dirty="0"/>
              </a:p>
            </p:txBody>
          </p:sp>
        </mc:Choice>
        <mc:Fallback xmlns="">
          <p:sp>
            <p:nvSpPr>
              <p:cNvPr id="3" name="Espaço Reservado para Tex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23528" y="2276872"/>
                <a:ext cx="6192688" cy="3067472"/>
              </a:xfrm>
              <a:blipFill rotWithShape="1">
                <a:blip r:embed="rId3"/>
                <a:stretch>
                  <a:fillRect l="-1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7874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Line 6"/>
          <p:cNvSpPr>
            <a:spLocks noChangeShapeType="1"/>
          </p:cNvSpPr>
          <p:nvPr/>
        </p:nvSpPr>
        <p:spPr bwMode="auto">
          <a:xfrm>
            <a:off x="2339975" y="1268413"/>
            <a:ext cx="0" cy="4968875"/>
          </a:xfrm>
          <a:prstGeom prst="line">
            <a:avLst/>
          </a:prstGeom>
          <a:noFill/>
          <a:ln w="19050" cap="sq">
            <a:solidFill>
              <a:schemeClr val="hlink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t="11227" b="323"/>
          <a:stretch>
            <a:fillRect/>
          </a:stretch>
        </p:blipFill>
        <p:spPr bwMode="auto">
          <a:xfrm>
            <a:off x="0" y="404664"/>
            <a:ext cx="9144000" cy="605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323528" y="38234"/>
            <a:ext cx="8856984" cy="14465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chemeClr val="tx2"/>
                </a:solidFill>
                <a:latin typeface="+mj-lt"/>
              </a:rPr>
              <a:t>Calcular o torque da potência máxima</a:t>
            </a:r>
            <a:endParaRPr lang="pt-BR" sz="44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800" dirty="0" smtClean="0"/>
              <a:t>Exercício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1555750"/>
          </a:xfrm>
        </p:spPr>
        <p:txBody>
          <a:bodyPr/>
          <a:lstStyle/>
          <a:p>
            <a:pPr eaLnBrk="1" hangingPunct="1"/>
            <a:r>
              <a:rPr lang="pt-BR" sz="2800" dirty="0" smtClean="0">
                <a:solidFill>
                  <a:schemeClr val="tx2"/>
                </a:solidFill>
              </a:rPr>
              <a:t>Dispondo dos dados da </a:t>
            </a:r>
            <a:r>
              <a:rPr lang="pt-BR" sz="2800" dirty="0">
                <a:solidFill>
                  <a:schemeClr val="tx2"/>
                </a:solidFill>
              </a:rPr>
              <a:t>ficha técnica do </a:t>
            </a:r>
            <a:r>
              <a:rPr lang="pt-BR" sz="2800" dirty="0" smtClean="0">
                <a:solidFill>
                  <a:schemeClr val="tx2"/>
                </a:solidFill>
              </a:rPr>
              <a:t>motor apresentados  </a:t>
            </a:r>
            <a:r>
              <a:rPr lang="pt-BR" sz="2800" dirty="0">
                <a:solidFill>
                  <a:schemeClr val="tx2"/>
                </a:solidFill>
              </a:rPr>
              <a:t>anteriormente. </a:t>
            </a:r>
            <a:r>
              <a:rPr lang="pt-BR" sz="2800" dirty="0" smtClean="0">
                <a:solidFill>
                  <a:schemeClr val="tx2"/>
                </a:solidFill>
              </a:rPr>
              <a:t>Calcular a reserva de torque.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pt-BR" sz="4000">
                <a:solidFill>
                  <a:schemeClr val="tx2"/>
                </a:solidFill>
              </a:rPr>
              <a:t>Tipos de potências</a:t>
            </a: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687388" y="2349500"/>
            <a:ext cx="77724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pt-BR" sz="3200"/>
              <a:t>TEÓRICA: considera que todo calor é convertido em energia mecânica;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pt-BR" sz="3200"/>
              <a:t>INDICADA: considera as perdas caloríficas;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pt-BR" sz="3200"/>
              <a:t>EFETIVA: considera perdas caloríficas e mecânicas.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1052513"/>
            <a:ext cx="7793037" cy="1368425"/>
          </a:xfrm>
        </p:spPr>
        <p:txBody>
          <a:bodyPr/>
          <a:lstStyle/>
          <a:p>
            <a:pPr eaLnBrk="1" hangingPunct="1"/>
            <a:r>
              <a:rPr lang="pt-BR" sz="4000" b="1" smtClean="0"/>
              <a:t>RENDIMENTOS DE MOTORES TÉRMICOS</a:t>
            </a:r>
            <a:br>
              <a:rPr lang="pt-BR" sz="4000" b="1" smtClean="0"/>
            </a:br>
            <a:endParaRPr lang="pt-BR" sz="4000" b="1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619125"/>
          </a:xfrm>
        </p:spPr>
        <p:txBody>
          <a:bodyPr/>
          <a:lstStyle/>
          <a:p>
            <a:pPr eaLnBrk="1" hangingPunct="1"/>
            <a:r>
              <a:rPr lang="pt-BR" b="1" dirty="0" smtClean="0"/>
              <a:t>Rendimento térmico, RT</a:t>
            </a:r>
            <a:endParaRPr lang="pt-BR" b="1" baseline="-25000" dirty="0" smtClean="0"/>
          </a:p>
          <a:p>
            <a:pPr eaLnBrk="1" hangingPunct="1"/>
            <a:endParaRPr lang="pt-BR" dirty="0" smtClean="0"/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307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176220"/>
              </p:ext>
            </p:extLst>
          </p:nvPr>
        </p:nvGraphicFramePr>
        <p:xfrm>
          <a:off x="3236913" y="2805113"/>
          <a:ext cx="2208212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8" name="Equação" r:id="rId3" imgW="571320" imgH="431640" progId="Equation.3">
                  <p:embed/>
                </p:oleObj>
              </mc:Choice>
              <mc:Fallback>
                <p:oleObj name="Equação" r:id="rId3" imgW="57132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3" y="2805113"/>
                        <a:ext cx="2208212" cy="166687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6699FF">
                              <a:alpha val="48000"/>
                            </a:srgbClr>
                          </a:gs>
                          <a:gs pos="50000">
                            <a:srgbClr val="FFFFFF">
                              <a:alpha val="62000"/>
                            </a:srgbClr>
                          </a:gs>
                          <a:gs pos="100000">
                            <a:srgbClr val="6699FF">
                              <a:alpha val="48000"/>
                            </a:srgbClr>
                          </a:gs>
                        </a:gsLst>
                        <a:lin ang="5400000" scaled="1"/>
                      </a:gradFill>
                      <a:ln w="9525">
                        <a:solidFill>
                          <a:srgbClr val="6699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30727" name="Rectangle 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30728" name="Rectangle 10"/>
          <p:cNvSpPr>
            <a:spLocks noChangeArrowheads="1"/>
          </p:cNvSpPr>
          <p:nvPr/>
        </p:nvSpPr>
        <p:spPr bwMode="auto">
          <a:xfrm>
            <a:off x="1187450" y="4724400"/>
            <a:ext cx="77724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pt-BR" sz="3200" b="1"/>
              <a:t>P</a:t>
            </a:r>
            <a:r>
              <a:rPr lang="pt-BR" sz="3200" b="1" baseline="-25000"/>
              <a:t>I</a:t>
            </a:r>
            <a:r>
              <a:rPr lang="pt-BR" sz="3200" b="1"/>
              <a:t>=potência indicada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pt-BR" sz="3200" b="1"/>
              <a:t>P</a:t>
            </a:r>
            <a:r>
              <a:rPr lang="pt-BR" sz="3200" b="1" baseline="-25000"/>
              <a:t>T</a:t>
            </a:r>
            <a:r>
              <a:rPr lang="pt-BR" sz="3200" b="1"/>
              <a:t>=potência teórica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pt-BR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Rendimento mecânico, RM</a:t>
            </a:r>
          </a:p>
        </p:txBody>
      </p:sp>
      <p:graphicFrame>
        <p:nvGraphicFramePr>
          <p:cNvPr id="3174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880428"/>
              </p:ext>
            </p:extLst>
          </p:nvPr>
        </p:nvGraphicFramePr>
        <p:xfrm>
          <a:off x="2987675" y="2463800"/>
          <a:ext cx="2468563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0" name="Equação" r:id="rId3" imgW="634680" imgH="431640" progId="Equation.3">
                  <p:embed/>
                </p:oleObj>
              </mc:Choice>
              <mc:Fallback>
                <p:oleObj name="Equação" r:id="rId3" imgW="63468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463800"/>
                        <a:ext cx="2468563" cy="167957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6699FF">
                              <a:alpha val="48000"/>
                            </a:srgbClr>
                          </a:gs>
                          <a:gs pos="50000">
                            <a:srgbClr val="FFFFFF">
                              <a:alpha val="62000"/>
                            </a:srgbClr>
                          </a:gs>
                          <a:gs pos="100000">
                            <a:srgbClr val="6699FF">
                              <a:alpha val="48000"/>
                            </a:srgbClr>
                          </a:gs>
                        </a:gsLst>
                        <a:lin ang="5400000" scaled="1"/>
                      </a:gradFill>
                      <a:ln w="9525">
                        <a:solidFill>
                          <a:srgbClr val="6699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1187450" y="4724400"/>
            <a:ext cx="77724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pt-BR" sz="3200" b="1" dirty="0"/>
              <a:t>P</a:t>
            </a:r>
            <a:r>
              <a:rPr lang="pt-BR" sz="3200" b="1" baseline="-25000" dirty="0"/>
              <a:t>E</a:t>
            </a:r>
            <a:r>
              <a:rPr lang="pt-BR" sz="3200" b="1" dirty="0"/>
              <a:t>=potência efetiva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pt-BR" sz="3200" b="1" dirty="0"/>
              <a:t>P</a:t>
            </a:r>
            <a:r>
              <a:rPr lang="pt-BR" sz="3200" b="1" baseline="-25000" dirty="0"/>
              <a:t>I</a:t>
            </a:r>
            <a:r>
              <a:rPr lang="pt-BR" sz="3200" b="1" dirty="0"/>
              <a:t>=potência indicada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Rendimento </a:t>
            </a:r>
            <a:r>
              <a:rPr lang="pt-BR" dirty="0" err="1" smtClean="0"/>
              <a:t>termo-mecânico</a:t>
            </a:r>
            <a:endParaRPr lang="pt-BR" dirty="0" smtClean="0"/>
          </a:p>
        </p:txBody>
      </p:sp>
      <p:graphicFrame>
        <p:nvGraphicFramePr>
          <p:cNvPr id="3277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089221"/>
              </p:ext>
            </p:extLst>
          </p:nvPr>
        </p:nvGraphicFramePr>
        <p:xfrm>
          <a:off x="2817813" y="2430463"/>
          <a:ext cx="2938462" cy="178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4" name="Equação" r:id="rId3" imgW="711000" imgH="431640" progId="Equation.3">
                  <p:embed/>
                </p:oleObj>
              </mc:Choice>
              <mc:Fallback>
                <p:oleObj name="Equação" r:id="rId3" imgW="71100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813" y="2430463"/>
                        <a:ext cx="2938462" cy="178435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6699FF">
                              <a:alpha val="48000"/>
                            </a:srgbClr>
                          </a:gs>
                          <a:gs pos="50000">
                            <a:srgbClr val="FFFFFF">
                              <a:alpha val="62000"/>
                            </a:srgbClr>
                          </a:gs>
                          <a:gs pos="100000">
                            <a:srgbClr val="6699FF">
                              <a:alpha val="48000"/>
                            </a:srgbClr>
                          </a:gs>
                        </a:gsLst>
                        <a:lin ang="5400000" scaled="1"/>
                      </a:gradFill>
                      <a:ln w="9525">
                        <a:solidFill>
                          <a:srgbClr val="6699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1187450" y="4724400"/>
            <a:ext cx="77724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pt-BR" sz="3200" b="1"/>
              <a:t>P</a:t>
            </a:r>
            <a:r>
              <a:rPr lang="pt-BR" sz="3200" b="1" baseline="-25000"/>
              <a:t>E</a:t>
            </a:r>
            <a:r>
              <a:rPr lang="pt-BR" sz="3200" b="1"/>
              <a:t>=potência efetiva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pt-BR" sz="3200" b="1"/>
              <a:t>P</a:t>
            </a:r>
            <a:r>
              <a:rPr lang="pt-BR" sz="3200" b="1" baseline="-25000"/>
              <a:t>T</a:t>
            </a:r>
            <a:r>
              <a:rPr lang="pt-BR" sz="3200" b="1"/>
              <a:t>=potência teórica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pt-BR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501650"/>
            <a:ext cx="7793037" cy="1847850"/>
          </a:xfrm>
        </p:spPr>
        <p:txBody>
          <a:bodyPr/>
          <a:lstStyle/>
          <a:p>
            <a:pPr eaLnBrk="1" hangingPunct="1"/>
            <a:r>
              <a:rPr lang="pt-BR" dirty="0" smtClean="0"/>
              <a:t>CURVAS CARACTERÍSTICAS</a:t>
            </a:r>
            <a:br>
              <a:rPr lang="pt-BR" dirty="0" smtClean="0"/>
            </a:br>
            <a:endParaRPr lang="pt-BR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2779712"/>
          </a:xfrm>
        </p:spPr>
        <p:txBody>
          <a:bodyPr/>
          <a:lstStyle/>
          <a:p>
            <a:pPr eaLnBrk="1" hangingPunct="1"/>
            <a:r>
              <a:rPr lang="pt-BR" dirty="0" smtClean="0"/>
              <a:t>São utilizadas para analisar o comportamento do torque, potência e consumo de combustível em função da rotação do motor.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11150"/>
            <a:ext cx="7793037" cy="1462088"/>
          </a:xfrm>
        </p:spPr>
        <p:txBody>
          <a:bodyPr/>
          <a:lstStyle/>
          <a:p>
            <a:pPr eaLnBrk="1" hangingPunct="1"/>
            <a:r>
              <a:rPr lang="pt-BR" sz="3200" smtClean="0"/>
              <a:t>Variação do torque, potência e consumo de combustível em função da rotação do motor</a:t>
            </a: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 cstate="print"/>
          <a:srcRect l="27744" t="30919" r="39703" b="19258"/>
          <a:stretch>
            <a:fillRect/>
          </a:stretch>
        </p:blipFill>
        <p:spPr bwMode="auto">
          <a:xfrm>
            <a:off x="2573338" y="1844675"/>
            <a:ext cx="4351337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836613"/>
            <a:ext cx="7793037" cy="1055687"/>
          </a:xfrm>
        </p:spPr>
        <p:txBody>
          <a:bodyPr/>
          <a:lstStyle/>
          <a:p>
            <a:pPr eaLnBrk="1" hangingPunct="1"/>
            <a:r>
              <a:rPr lang="pt-BR" b="1" smtClean="0"/>
              <a:t>FIM DA AULA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pt-BR" sz="4000">
                <a:solidFill>
                  <a:schemeClr val="tx2"/>
                </a:solidFill>
              </a:rPr>
              <a:t>Conceitos de potências</a:t>
            </a: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687388" y="2205038"/>
            <a:ext cx="77724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pt-BR" sz="2800"/>
              <a:t>A potência pode ser entendida como a quantidade de energia convertida ao longo do tempo. É a taxa de conversão de energia em função do tempo.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pt-BR" sz="2800"/>
              <a:t>Nos motores térmicos a energia térmica proveniente da combustão é convertida em energia mecânica.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pt-BR" sz="2800"/>
              <a:t>A energia mecânica é aquela capaz de movimentar objetos.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smtClean="0"/>
              <a:t>Unidades usuais de potência em motores de combustão interna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3286125"/>
            <a:ext cx="7772400" cy="29527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Conversão de unidades de potência</a:t>
            </a:r>
          </a:p>
          <a:p>
            <a:pPr eaLnBrk="1" hangingPunct="1">
              <a:defRPr/>
            </a:pPr>
            <a:r>
              <a:rPr lang="pt-BR" dirty="0" err="1" smtClean="0">
                <a:solidFill>
                  <a:schemeClr val="tx2">
                    <a:lumMod val="75000"/>
                  </a:schemeClr>
                </a:solidFill>
              </a:rPr>
              <a:t>hp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pt-BR" dirty="0" err="1" smtClean="0">
                <a:solidFill>
                  <a:schemeClr val="tx2">
                    <a:lumMod val="75000"/>
                  </a:schemeClr>
                </a:solidFill>
              </a:rPr>
              <a:t>horse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tx2">
                    <a:lumMod val="75000"/>
                  </a:schemeClr>
                </a:solidFill>
              </a:rPr>
              <a:t>power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 = 76 </a:t>
            </a:r>
            <a:r>
              <a:rPr lang="pt-BR" dirty="0" err="1" smtClean="0">
                <a:solidFill>
                  <a:schemeClr val="tx2">
                    <a:lumMod val="75000"/>
                  </a:schemeClr>
                </a:solidFill>
              </a:rPr>
              <a:t>kgf.m.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pt-BR" baseline="30000" dirty="0" smtClean="0">
                <a:solidFill>
                  <a:schemeClr val="tx2">
                    <a:lumMod val="75000"/>
                  </a:schemeClr>
                </a:solidFill>
              </a:rPr>
              <a:t>-1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eaLnBrk="1" hangingPunct="1"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cv = cavalo vapor = 75 </a:t>
            </a:r>
            <a:r>
              <a:rPr lang="pt-BR" dirty="0" err="1" smtClean="0">
                <a:solidFill>
                  <a:schemeClr val="tx2">
                    <a:lumMod val="75000"/>
                  </a:schemeClr>
                </a:solidFill>
              </a:rPr>
              <a:t>kgf.m.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pt-BR" baseline="30000" dirty="0" smtClean="0">
                <a:solidFill>
                  <a:schemeClr val="tx2">
                    <a:lumMod val="75000"/>
                  </a:schemeClr>
                </a:solidFill>
              </a:rPr>
              <a:t>-1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>
              <a:defRPr/>
            </a:pPr>
            <a:r>
              <a:rPr lang="pt-BR" dirty="0" err="1" smtClean="0">
                <a:solidFill>
                  <a:schemeClr val="tx2">
                    <a:lumMod val="75000"/>
                  </a:schemeClr>
                </a:solidFill>
              </a:rPr>
              <a:t>hp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 = 0,74532 kW;</a:t>
            </a:r>
          </a:p>
          <a:p>
            <a:pPr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cv = 0,73551 kW.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171575" y="1628775"/>
            <a:ext cx="7793038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buFont typeface="Arial" charset="0"/>
              <a:buChar char="•"/>
            </a:pPr>
            <a:r>
              <a:rPr lang="pt-BR" sz="3200">
                <a:solidFill>
                  <a:schemeClr val="tx2"/>
                </a:solidFill>
              </a:rPr>
              <a:t> As unidades usuais são: kW, hp e cv.</a:t>
            </a:r>
          </a:p>
          <a:p>
            <a:pPr>
              <a:buFont typeface="Arial" charset="0"/>
              <a:buChar char="•"/>
            </a:pPr>
            <a:r>
              <a:rPr lang="pt-BR" sz="3200">
                <a:solidFill>
                  <a:schemeClr val="tx2"/>
                </a:solidFill>
              </a:rPr>
              <a:t> A unidade internacional é quilowatt (kW)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POTÊNCIA TEÓRICA, kW</a:t>
            </a:r>
            <a:endParaRPr lang="pt-BR" baseline="300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05025"/>
            <a:ext cx="8218488" cy="1036638"/>
          </a:xfrm>
        </p:spPr>
        <p:txBody>
          <a:bodyPr/>
          <a:lstStyle/>
          <a:p>
            <a:pPr eaLnBrk="1" hangingPunct="1"/>
            <a:r>
              <a:rPr lang="pt-BR" sz="2800" smtClean="0"/>
              <a:t>Estimada em função do consumo e características do combustível (Equação 1)</a:t>
            </a:r>
          </a:p>
        </p:txBody>
      </p:sp>
      <p:graphicFrame>
        <p:nvGraphicFramePr>
          <p:cNvPr id="819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909888" y="3309938"/>
          <a:ext cx="3246437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Equation" r:id="rId3" imgW="1143000" imgH="228600" progId="Equation.3">
                  <p:embed/>
                </p:oleObj>
              </mc:Choice>
              <mc:Fallback>
                <p:oleObj name="Equation" r:id="rId3" imgW="11430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9888" y="3309938"/>
                        <a:ext cx="3246437" cy="623887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6699FF">
                              <a:alpha val="48000"/>
                            </a:srgbClr>
                          </a:gs>
                          <a:gs pos="50000">
                            <a:srgbClr val="FFFFFF">
                              <a:alpha val="62000"/>
                            </a:srgbClr>
                          </a:gs>
                          <a:gs pos="100000">
                            <a:srgbClr val="6699FF">
                              <a:alpha val="48000"/>
                            </a:srgbClr>
                          </a:gs>
                        </a:gsLst>
                        <a:lin ang="5400000" scaled="1"/>
                      </a:gradFill>
                      <a:ln w="9525">
                        <a:solidFill>
                          <a:srgbClr val="6699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6"/>
          <p:cNvSpPr>
            <a:spLocks/>
          </p:cNvSpPr>
          <p:nvPr/>
        </p:nvSpPr>
        <p:spPr bwMode="auto">
          <a:xfrm>
            <a:off x="827088" y="4192588"/>
            <a:ext cx="7859712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pt-BR" sz="2800"/>
              <a:t>P</a:t>
            </a:r>
            <a:r>
              <a:rPr lang="pt-BR" sz="2800" baseline="-25000"/>
              <a:t>T </a:t>
            </a:r>
            <a:r>
              <a:rPr lang="pt-BR" sz="2800"/>
              <a:t>= potência teórica, kcal.h</a:t>
            </a:r>
            <a:r>
              <a:rPr lang="pt-BR" sz="2800" baseline="30000"/>
              <a:t>-1</a:t>
            </a:r>
            <a:r>
              <a:rPr lang="pt-BR" sz="2800"/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pt-BR" sz="2800"/>
              <a:t>q = consumo de combustível, L.h</a:t>
            </a:r>
            <a:r>
              <a:rPr lang="pt-BR" sz="2800" baseline="30000"/>
              <a:t>-1</a:t>
            </a:r>
            <a:r>
              <a:rPr lang="pt-BR" sz="2800"/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pt-BR" sz="2800"/>
              <a:t>p</a:t>
            </a:r>
            <a:r>
              <a:rPr lang="pt-BR" sz="2800" baseline="-25000"/>
              <a:t>c</a:t>
            </a:r>
            <a:r>
              <a:rPr lang="pt-BR" sz="2800"/>
              <a:t>= poder calorífico do combustível, kcal.kg</a:t>
            </a:r>
            <a:r>
              <a:rPr lang="pt-BR" sz="2800" baseline="30000"/>
              <a:t>-1</a:t>
            </a:r>
            <a:r>
              <a:rPr lang="pt-BR" sz="2800"/>
              <a:t>;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pt-BR" sz="2800"/>
              <a:t>d = densidade do combustível, kg.L</a:t>
            </a:r>
            <a:r>
              <a:rPr lang="pt-BR" sz="2800" baseline="30000"/>
              <a:t>-1</a:t>
            </a:r>
            <a:r>
              <a:rPr lang="pt-BR" sz="28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Potência teórica, kW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857250" y="1928813"/>
            <a:ext cx="798671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pt-BR" sz="3200" kern="0" dirty="0">
                <a:latin typeface="+mn-lt"/>
                <a:cs typeface="+mn-cs"/>
              </a:rPr>
              <a:t>equivalente mecânico do calor = 4,186 J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pt-BR" sz="3200" kern="0" dirty="0">
                <a:latin typeface="+mn-lt"/>
                <a:cs typeface="+mn-cs"/>
              </a:rPr>
              <a:t>1 cal = 4,186 J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pt-BR" sz="3200" kern="0" dirty="0">
                <a:latin typeface="+mn-lt"/>
                <a:cs typeface="+mn-cs"/>
              </a:rPr>
              <a:t>1 kcal = 4186 J</a:t>
            </a: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2638425" y="3786188"/>
          <a:ext cx="3981450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" name="Equação" r:id="rId3" imgW="1473200" imgH="457200" progId="Equation.3">
                  <p:embed/>
                </p:oleObj>
              </mc:Choice>
              <mc:Fallback>
                <p:oleObj name="Equação" r:id="rId3" imgW="14732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25" y="3786188"/>
                        <a:ext cx="3981450" cy="123507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6699FF">
                              <a:alpha val="48000"/>
                            </a:srgbClr>
                          </a:gs>
                          <a:gs pos="50000">
                            <a:srgbClr val="FFFFFF">
                              <a:alpha val="62000"/>
                            </a:srgbClr>
                          </a:gs>
                          <a:gs pos="100000">
                            <a:srgbClr val="6699FF">
                              <a:alpha val="48000"/>
                            </a:srgbClr>
                          </a:gs>
                        </a:gsLst>
                        <a:lin ang="5400000" scaled="1"/>
                      </a:gradFill>
                      <a:ln w="9525">
                        <a:solidFill>
                          <a:srgbClr val="6699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4"/>
          <p:cNvGraphicFramePr>
            <a:graphicFrameLocks noChangeAspect="1"/>
          </p:cNvGraphicFramePr>
          <p:nvPr/>
        </p:nvGraphicFramePr>
        <p:xfrm>
          <a:off x="2643188" y="5233988"/>
          <a:ext cx="3981450" cy="133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Equação" r:id="rId5" imgW="1473200" imgH="495300" progId="Equation.3">
                  <p:embed/>
                </p:oleObj>
              </mc:Choice>
              <mc:Fallback>
                <p:oleObj name="Equação" r:id="rId5" imgW="1473200" imgH="4953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5233988"/>
                        <a:ext cx="3981450" cy="1338262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6699FF">
                              <a:alpha val="48000"/>
                            </a:srgbClr>
                          </a:gs>
                          <a:gs pos="50000">
                            <a:srgbClr val="FFFFFF">
                              <a:alpha val="62000"/>
                            </a:srgbClr>
                          </a:gs>
                          <a:gs pos="100000">
                            <a:srgbClr val="6699FF">
                              <a:alpha val="48000"/>
                            </a:srgbClr>
                          </a:gs>
                        </a:gsLst>
                        <a:lin ang="5400000" scaled="1"/>
                      </a:gradFill>
                      <a:ln w="9525">
                        <a:solidFill>
                          <a:srgbClr val="6699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Exemplo: calcular a potência teórica de um motor. Dados:</a:t>
            </a:r>
          </a:p>
        </p:txBody>
      </p:sp>
      <p:sp>
        <p:nvSpPr>
          <p:cNvPr id="11267" name="Espaço Reservado para Conteúdo 2"/>
          <p:cNvSpPr>
            <a:spLocks noGrp="1"/>
          </p:cNvSpPr>
          <p:nvPr>
            <p:ph idx="1"/>
          </p:nvPr>
        </p:nvSpPr>
        <p:spPr>
          <a:xfrm>
            <a:off x="1182688" y="2446338"/>
            <a:ext cx="7772400" cy="3197225"/>
          </a:xfrm>
        </p:spPr>
        <p:txBody>
          <a:bodyPr/>
          <a:lstStyle/>
          <a:p>
            <a:r>
              <a:rPr lang="pt-BR" smtClean="0"/>
              <a:t>tipo de combustível: óleo diesel</a:t>
            </a:r>
          </a:p>
          <a:p>
            <a:r>
              <a:rPr lang="pt-BR" smtClean="0"/>
              <a:t>densidade do combustível: 0,823 kg.L</a:t>
            </a:r>
            <a:r>
              <a:rPr lang="pt-BR" baseline="30000" smtClean="0"/>
              <a:t>-1</a:t>
            </a:r>
            <a:endParaRPr lang="pt-BR" smtClean="0"/>
          </a:p>
          <a:p>
            <a:r>
              <a:rPr lang="pt-BR" smtClean="0"/>
              <a:t>poder calorífico do combustível: 10.923 kcal.kg</a:t>
            </a:r>
            <a:r>
              <a:rPr lang="pt-BR" baseline="30000" smtClean="0"/>
              <a:t>-1</a:t>
            </a:r>
            <a:endParaRPr lang="pt-BR" smtClean="0"/>
          </a:p>
          <a:p>
            <a:r>
              <a:rPr lang="pt-BR" smtClean="0"/>
              <a:t>consumo horário de combustível: 6 L.h</a:t>
            </a:r>
            <a:r>
              <a:rPr lang="pt-BR" baseline="30000" smtClean="0"/>
              <a:t>-1</a:t>
            </a:r>
          </a:p>
          <a:p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étrico">
  <a:themeElements>
    <a:clrScheme name="Geométrico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Geométrico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Geométrico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métrico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métrico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métrico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métrico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métrico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2009-10-20T14:51:45Z</outs:dateTime>
      <outs:isPinned>true</outs:isPinned>
    </outs:relatedDate>
    <outs:relatedDate>
      <outs:type>2</outs:type>
      <outs:displayName>Created</outs:displayName>
      <outs:dateTime>2007-01-24T15:39:15Z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Carlos Varella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Carlos Alberto Alves Varella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070CDEF1-93B0-40AE-AC3D-63FFE16EFD8B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5453</TotalTime>
  <Words>1331</Words>
  <Application>Microsoft Office PowerPoint</Application>
  <PresentationFormat>Apresentação na tela (4:3)</PresentationFormat>
  <Paragraphs>142</Paragraphs>
  <Slides>35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35</vt:i4>
      </vt:variant>
    </vt:vector>
  </HeadingPairs>
  <TitlesOfParts>
    <vt:vector size="38" baseType="lpstr">
      <vt:lpstr>Geométrico</vt:lpstr>
      <vt:lpstr>Equation</vt:lpstr>
      <vt:lpstr>Equação</vt:lpstr>
      <vt:lpstr>Instituto de Tecnologia-Departamento de Engenharia Área de Máquinas e Mecanização Agrícola</vt:lpstr>
      <vt:lpstr>Tipos de potências</vt:lpstr>
      <vt:lpstr>Apresentação do PowerPoint</vt:lpstr>
      <vt:lpstr>Apresentação do PowerPoint</vt:lpstr>
      <vt:lpstr>Unidades usuais de potência em motores de combustão interna</vt:lpstr>
      <vt:lpstr>POTÊNCIA TEÓRICA, kW</vt:lpstr>
      <vt:lpstr>Potência teórica, kW</vt:lpstr>
      <vt:lpstr>Apresentação do PowerPoint</vt:lpstr>
      <vt:lpstr>Exemplo: calcular a potência teórica de um motor. Dados:</vt:lpstr>
      <vt:lpstr>Solução</vt:lpstr>
      <vt:lpstr>Apresentação do PowerPoint</vt:lpstr>
      <vt:lpstr>Poder calorífico do GNV = 9.631 kcal.m-3;                                       = 12.491 kcal.kg-1; Densidade relativa do GNV = 0,6425; Densidade absoluta do ar = 1,2 kg.m-3;</vt:lpstr>
      <vt:lpstr>PODER CALORÍFICO DO GNV</vt:lpstr>
      <vt:lpstr>DENSIDADE ABSOLUTA DO GNV</vt:lpstr>
      <vt:lpstr>EXEMPLO: Calcular a potência teórica em kW de um motor GNV que consome 8,63 m3.h-1. O combustível apresenta poder calorífico de 9.631 kcal.m-3 e densidade relativa de 0,6425.</vt:lpstr>
      <vt:lpstr>Potência indicada, kW</vt:lpstr>
      <vt:lpstr>Tempo para realizar o ciclo: 2T</vt:lpstr>
      <vt:lpstr>Potência indicada motores 4T, kW</vt:lpstr>
      <vt:lpstr>Exemplo: calcular a potência indicada motor 4T, 4 cilindros, D x L = 100 x 90 mm, P=12 kgf.cm-2, rotação do motor = 1800 rpm</vt:lpstr>
      <vt:lpstr>Potência efetiva</vt:lpstr>
      <vt:lpstr>Potência efetiva, W</vt:lpstr>
      <vt:lpstr>Torque do motor, N.m</vt:lpstr>
      <vt:lpstr>Exemplo: Calcular força na haste da biela e torque no eixo da árvore de manivelas</vt:lpstr>
      <vt:lpstr>Solução: Força na haste da biela, FB</vt:lpstr>
      <vt:lpstr>Solução: Torque no eixo da árvore de manivelas</vt:lpstr>
      <vt:lpstr>Apresentação do PowerPoint</vt:lpstr>
      <vt:lpstr>Apresentação do PowerPoint</vt:lpstr>
      <vt:lpstr>Exercício</vt:lpstr>
      <vt:lpstr>Apresentação do PowerPoint</vt:lpstr>
      <vt:lpstr>RENDIMENTOS DE MOTORES TÉRMICOS </vt:lpstr>
      <vt:lpstr>Rendimento mecânico, RM</vt:lpstr>
      <vt:lpstr>Rendimento termo-mecânico</vt:lpstr>
      <vt:lpstr>CURVAS CARACTERÍSTICAS </vt:lpstr>
      <vt:lpstr>Variação do torque, potência e consumo de combustível em função da rotação do motor</vt:lpstr>
      <vt:lpstr>FIM DA AULA</vt:lpstr>
    </vt:vector>
  </TitlesOfParts>
  <Company>ECOLOGIA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Estimativa da potencia dos motores.ppt</dc:title>
  <dc:creator>Carlos Varella</dc:creator>
  <cp:lastModifiedBy>Varella</cp:lastModifiedBy>
  <cp:revision>152</cp:revision>
  <dcterms:created xsi:type="dcterms:W3CDTF">2007-01-24T15:39:15Z</dcterms:created>
  <dcterms:modified xsi:type="dcterms:W3CDTF">2010-10-19T20:36:04Z</dcterms:modified>
</cp:coreProperties>
</file>