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?>
<Relationships xmlns="http://schemas.openxmlformats.org/package/2006/relationships"><Relationship Id="rId1" Type="http://schemas.openxmlformats.org/officeDocument/2006/relationships/slideMaster" Target="slideMasters/slideMaster1.xml"></Relationship><Relationship Id="rId2" Type="http://schemas.openxmlformats.org/officeDocument/2006/relationships/notesMaster" Target="notesMasters/notesMaster1.xml"></Relationship><Relationship Id="rId3" Type="http://schemas.openxmlformats.org/officeDocument/2006/relationships/handoutMaster" Target="handoutMasters/handoutMaster1.xml"></Relationship><Relationship Id="rId4" Type="http://schemas.openxmlformats.org/officeDocument/2006/relationships/presProps" Target="presProps.xml"></Relationship><Relationship Id="rId5" Type="http://schemas.openxmlformats.org/officeDocument/2006/relationships/viewProps" Target="viewProps.xml"></Relationship><Relationship Id="rId6" Type="http://schemas.openxmlformats.org/officeDocument/2006/relationships/theme" Target="theme/theme1.xml"></Relationship><Relationship Id="rId7" Type="http://schemas.openxmlformats.org/officeDocument/2006/relationships/tableStyles" Target="tableStyles.xml"></Relationship><Relationship Id="rId8" Type="http://schemas.openxmlformats.org/officeDocument/2006/relationships/slide" Target="slides/slide1.xml"></Relationship><Relationship Id="rId9" Type="http://schemas.openxmlformats.org/officeDocument/2006/relationships/slide" Target="slides/slide2.xml"></Relationship><Relationship Id="rId10" Type="http://schemas.openxmlformats.org/officeDocument/2006/relationships/slide" Target="slides/slide3.xml"></Relationship><Relationship Id="rId11" Type="http://schemas.openxmlformats.org/officeDocument/2006/relationships/slide" Target="slides/slide4.xml"></Relationship><Relationship Id="rId12" Type="http://schemas.openxmlformats.org/officeDocument/2006/relationships/slide" Target="slides/slide5.xml"></Relationship><Relationship Id="rId13" Type="http://schemas.openxmlformats.org/officeDocument/2006/relationships/slide" Target="slides/slide6.xml"></Relationship><Relationship Id="rId14" Type="http://schemas.openxmlformats.org/officeDocument/2006/relationships/slide" Target="slides/slide7.xml"></Relationship><Relationship Id="rId15" Type="http://schemas.openxmlformats.org/officeDocument/2006/relationships/slide" Target="slides/slide8.xml"></Relationship><Relationship Id="rId16" Type="http://schemas.openxmlformats.org/officeDocument/2006/relationships/slide" Target="slides/slide9.xml"></Relationship><Relationship Id="rId17" Type="http://schemas.openxmlformats.org/officeDocument/2006/relationships/slide" Target="slides/slide10.xml"></Relationship><Relationship Id="rId18" Type="http://schemas.openxmlformats.org/officeDocument/2006/relationships/slide" Target="slides/slide11.xml"></Relationship><Relationship Id="rId19" Type="http://schemas.openxmlformats.org/officeDocument/2006/relationships/slide" Target="slides/slide12.xml"></Relationship><Relationship Id="rId20" Type="http://schemas.openxmlformats.org/officeDocument/2006/relationships/slide" Target="slides/slide13.xml"></Relationship><Relationship Id="rId21" Type="http://schemas.openxmlformats.org/officeDocument/2006/relationships/slide" Target="slides/slide14.xml"></Relationship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3805F8C-24BF-4206-BA85-DA39A80A24BE}" type="datetimeFigureOut">
              <a:rPr lang="pt-BR"/>
              <a:pPr>
                <a:defRPr/>
              </a:pPr>
              <a:t>22/10/2011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52CDE65-7B70-4A6D-BC2D-FA0369C1A6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78878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BC47537B-65E7-470A-94BD-23F7452AD218}" type="datetimeFigureOut">
              <a:rPr lang="pt-BR"/>
              <a:pPr>
                <a:defRPr/>
              </a:pPr>
              <a:t>22/10/2011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8320895D-F6E7-4BAF-BEB6-8DF30BA94D1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8310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94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AD4728-4FF3-4FCD-9262-A3FBFAB6BF68}" type="slidenum">
              <a:rPr lang="pt-BR" smtClean="0"/>
              <a:pPr/>
              <a:t>6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90"/>
            <p:cNvGrpSpPr>
              <a:grpSpLocks/>
            </p:cNvGrpSpPr>
            <p:nvPr userDrawn="1"/>
          </p:nvGrpSpPr>
          <p:grpSpPr bwMode="auto">
            <a:xfrm>
              <a:off x="696" y="1979"/>
              <a:ext cx="3132" cy="324"/>
              <a:chOff x="696" y="894"/>
              <a:chExt cx="3132" cy="324"/>
            </a:xfrm>
          </p:grpSpPr>
          <p:sp>
            <p:nvSpPr>
              <p:cNvPr id="87" name="Rectangle 86"/>
              <p:cNvSpPr>
                <a:spLocks noChangeArrowheads="1"/>
              </p:cNvSpPr>
              <p:nvPr userDrawn="1"/>
            </p:nvSpPr>
            <p:spPr bwMode="ltGray">
              <a:xfrm>
                <a:off x="696" y="894"/>
                <a:ext cx="1104" cy="28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8" name="Rectangle 87"/>
              <p:cNvSpPr>
                <a:spLocks noChangeArrowheads="1"/>
              </p:cNvSpPr>
              <p:nvPr userDrawn="1"/>
            </p:nvSpPr>
            <p:spPr bwMode="ltGray">
              <a:xfrm>
                <a:off x="696" y="1122"/>
                <a:ext cx="1440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9" name="Rectangle 88"/>
              <p:cNvSpPr>
                <a:spLocks noChangeArrowheads="1"/>
              </p:cNvSpPr>
              <p:nvPr userDrawn="1"/>
            </p:nvSpPr>
            <p:spPr bwMode="ltGray">
              <a:xfrm>
                <a:off x="1716" y="1068"/>
                <a:ext cx="2112" cy="10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0" name="Rectangle 89"/>
              <p:cNvSpPr>
                <a:spLocks noChangeArrowheads="1"/>
              </p:cNvSpPr>
              <p:nvPr userDrawn="1"/>
            </p:nvSpPr>
            <p:spPr bwMode="ltGray">
              <a:xfrm>
                <a:off x="1713" y="954"/>
                <a:ext cx="1872" cy="144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6" name="Rectangle 56"/>
            <p:cNvSpPr>
              <a:spLocks noChangeArrowheads="1"/>
            </p:cNvSpPr>
            <p:nvPr userDrawn="1"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7" name="Group 2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4" name="Group 3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65" name="Line 4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6" name="Line 5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7" name="Line 6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8" name="Line 7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9" name="Line 8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70" name="Line 9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71" name="Line 10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72" name="Line 11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73" name="Line 12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74" name="Line 13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75" name="Line 14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76" name="Line 15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77" name="Line 16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78" name="Line 17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79" name="Line 18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80" name="Line 19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81" name="Line 20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82" name="Line 21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83" name="Line 22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84" name="Line 23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85" name="Line 24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86" name="Line 25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grpSp>
            <p:nvGrpSpPr>
              <p:cNvPr id="35" name="Group 26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6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7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8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9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0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2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4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5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6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7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8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9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0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1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2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3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4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5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6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7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8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9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0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1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2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3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4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</p:grpSp>
        <p:grpSp>
          <p:nvGrpSpPr>
            <p:cNvPr id="8" name="Group 63"/>
            <p:cNvGrpSpPr>
              <a:grpSpLocks/>
            </p:cNvGrpSpPr>
            <p:nvPr userDrawn="1"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29" name="Rectangle 64" descr="60%"/>
              <p:cNvSpPr>
                <a:spLocks noChangeArrowheads="1"/>
              </p:cNvSpPr>
              <p:nvPr userDrawn="1"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0" name="Line 65"/>
              <p:cNvSpPr>
                <a:spLocks noChangeShapeType="1"/>
              </p:cNvSpPr>
              <p:nvPr userDrawn="1"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1" name="Line 66"/>
              <p:cNvSpPr>
                <a:spLocks noChangeShapeType="1"/>
              </p:cNvSpPr>
              <p:nvPr userDrawn="1"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2" name="Line 67"/>
              <p:cNvSpPr>
                <a:spLocks noChangeShapeType="1"/>
              </p:cNvSpPr>
              <p:nvPr userDrawn="1"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3" name="Line 68"/>
              <p:cNvSpPr>
                <a:spLocks noChangeShapeType="1"/>
              </p:cNvSpPr>
              <p:nvPr userDrawn="1"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9" name="Line 80"/>
            <p:cNvSpPr>
              <a:spLocks noChangeShapeType="1"/>
            </p:cNvSpPr>
            <p:nvPr userDrawn="1"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0" name="Group 106"/>
            <p:cNvGrpSpPr>
              <a:grpSpLocks/>
            </p:cNvGrpSpPr>
            <p:nvPr userDrawn="1"/>
          </p:nvGrpSpPr>
          <p:grpSpPr bwMode="auto">
            <a:xfrm>
              <a:off x="261" y="1962"/>
              <a:ext cx="3567" cy="1494"/>
              <a:chOff x="261" y="877"/>
              <a:chExt cx="3567" cy="1494"/>
            </a:xfrm>
          </p:grpSpPr>
          <p:sp>
            <p:nvSpPr>
              <p:cNvPr id="11" name="Line 82"/>
              <p:cNvSpPr>
                <a:spLocks noChangeShapeType="1"/>
              </p:cNvSpPr>
              <p:nvPr/>
            </p:nvSpPr>
            <p:spPr bwMode="ltGray">
              <a:xfrm flipH="1">
                <a:off x="261" y="951"/>
                <a:ext cx="1533" cy="3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" name="Line 83"/>
              <p:cNvSpPr>
                <a:spLocks noChangeShapeType="1"/>
              </p:cNvSpPr>
              <p:nvPr/>
            </p:nvSpPr>
            <p:spPr bwMode="ltGray">
              <a:xfrm>
                <a:off x="383" y="879"/>
                <a:ext cx="0" cy="149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" name="Arc 84"/>
              <p:cNvSpPr>
                <a:spLocks/>
              </p:cNvSpPr>
              <p:nvPr/>
            </p:nvSpPr>
            <p:spPr bwMode="ltGray">
              <a:xfrm rot="16200000" flipH="1">
                <a:off x="302" y="87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" name="Arc 91"/>
              <p:cNvSpPr>
                <a:spLocks/>
              </p:cNvSpPr>
              <p:nvPr userDrawn="1"/>
            </p:nvSpPr>
            <p:spPr bwMode="ltGray">
              <a:xfrm>
                <a:off x="692" y="895"/>
                <a:ext cx="267" cy="209"/>
              </a:xfrm>
              <a:custGeom>
                <a:avLst/>
                <a:gdLst>
                  <a:gd name="T0" fmla="*/ 2 w 38387"/>
                  <a:gd name="T1" fmla="*/ 0 h 30163"/>
                  <a:gd name="T2" fmla="*/ 0 w 38387"/>
                  <a:gd name="T3" fmla="*/ 1 h 30163"/>
                  <a:gd name="T4" fmla="*/ 1 w 38387"/>
                  <a:gd name="T5" fmla="*/ 0 h 3016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387" h="30163" fill="none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</a:path>
                  <a:path w="38387" h="30163" stroke="0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  <a:lnTo>
                      <a:pt x="16787" y="8563"/>
                    </a:lnTo>
                    <a:lnTo>
                      <a:pt x="36617" y="-1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5" name="Arc 92"/>
              <p:cNvSpPr>
                <a:spLocks/>
              </p:cNvSpPr>
              <p:nvPr userDrawn="1"/>
            </p:nvSpPr>
            <p:spPr bwMode="ltGray">
              <a:xfrm flipV="1">
                <a:off x="834" y="893"/>
                <a:ext cx="288" cy="322"/>
              </a:xfrm>
              <a:custGeom>
                <a:avLst/>
                <a:gdLst>
                  <a:gd name="T0" fmla="*/ 2 w 21600"/>
                  <a:gd name="T1" fmla="*/ 4 h 24179"/>
                  <a:gd name="T2" fmla="*/ 0 w 21600"/>
                  <a:gd name="T3" fmla="*/ 0 h 24179"/>
                  <a:gd name="T4" fmla="*/ 4 w 21600"/>
                  <a:gd name="T5" fmla="*/ 1 h 2417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4179" fill="none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</a:path>
                  <a:path w="21600" h="24179" stroke="0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  <a:lnTo>
                      <a:pt x="21600" y="5361"/>
                    </a:lnTo>
                    <a:lnTo>
                      <a:pt x="10995" y="24178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6" name="Arc 93"/>
              <p:cNvSpPr>
                <a:spLocks/>
              </p:cNvSpPr>
              <p:nvPr userDrawn="1"/>
            </p:nvSpPr>
            <p:spPr bwMode="ltGray">
              <a:xfrm flipV="1">
                <a:off x="1124" y="888"/>
                <a:ext cx="288" cy="329"/>
              </a:xfrm>
              <a:custGeom>
                <a:avLst/>
                <a:gdLst>
                  <a:gd name="T0" fmla="*/ 4 w 21600"/>
                  <a:gd name="T1" fmla="*/ 0 h 24653"/>
                  <a:gd name="T2" fmla="*/ 2 w 21600"/>
                  <a:gd name="T3" fmla="*/ 4 h 24653"/>
                  <a:gd name="T4" fmla="*/ 0 w 21600"/>
                  <a:gd name="T5" fmla="*/ 1 h 246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4653" fill="none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</a:path>
                  <a:path w="21600" h="24653" stroke="0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  <a:lnTo>
                      <a:pt x="0" y="4933"/>
                    </a:lnTo>
                    <a:lnTo>
                      <a:pt x="21029" y="-1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7" name="Line 94"/>
              <p:cNvSpPr>
                <a:spLocks noChangeShapeType="1"/>
              </p:cNvSpPr>
              <p:nvPr userDrawn="1"/>
            </p:nvSpPr>
            <p:spPr bwMode="ltGray">
              <a:xfrm flipV="1">
                <a:off x="720" y="891"/>
                <a:ext cx="417" cy="32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8" name="Line 95"/>
              <p:cNvSpPr>
                <a:spLocks noChangeShapeType="1"/>
              </p:cNvSpPr>
              <p:nvPr userDrawn="1"/>
            </p:nvSpPr>
            <p:spPr bwMode="ltGray">
              <a:xfrm>
                <a:off x="771" y="891"/>
                <a:ext cx="300" cy="324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" name="Arc 96"/>
              <p:cNvSpPr>
                <a:spLocks/>
              </p:cNvSpPr>
              <p:nvPr userDrawn="1"/>
            </p:nvSpPr>
            <p:spPr bwMode="ltGray">
              <a:xfrm flipV="1">
                <a:off x="2708" y="954"/>
                <a:ext cx="727" cy="619"/>
              </a:xfrm>
              <a:custGeom>
                <a:avLst/>
                <a:gdLst>
                  <a:gd name="T0" fmla="*/ 7 w 18917"/>
                  <a:gd name="T1" fmla="*/ 24 h 16117"/>
                  <a:gd name="T2" fmla="*/ 0 w 18917"/>
                  <a:gd name="T3" fmla="*/ 15 h 16117"/>
                  <a:gd name="T4" fmla="*/ 28 w 18917"/>
                  <a:gd name="T5" fmla="*/ 0 h 161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917" h="16117" fill="none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</a:path>
                  <a:path w="18917" h="16117" stroke="0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  <a:lnTo>
                      <a:pt x="18917" y="0"/>
                    </a:lnTo>
                    <a:lnTo>
                      <a:pt x="4536" y="16116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" name="Arc 97"/>
              <p:cNvSpPr>
                <a:spLocks/>
              </p:cNvSpPr>
              <p:nvPr userDrawn="1"/>
            </p:nvSpPr>
            <p:spPr bwMode="ltGray">
              <a:xfrm>
                <a:off x="3076" y="922"/>
                <a:ext cx="425" cy="215"/>
              </a:xfrm>
              <a:custGeom>
                <a:avLst/>
                <a:gdLst>
                  <a:gd name="T0" fmla="*/ 4 w 42771"/>
                  <a:gd name="T1" fmla="*/ 0 h 21600"/>
                  <a:gd name="T2" fmla="*/ 0 w 42771"/>
                  <a:gd name="T3" fmla="*/ 0 h 21600"/>
                  <a:gd name="T4" fmla="*/ 2 w 4277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2771" h="21600" fill="none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</a:path>
                  <a:path w="42771" h="21600" stroke="0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  <a:lnTo>
                      <a:pt x="21430" y="0"/>
                    </a:lnTo>
                    <a:lnTo>
                      <a:pt x="42771" y="3334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1" name="Arc 98"/>
              <p:cNvSpPr>
                <a:spLocks/>
              </p:cNvSpPr>
              <p:nvPr userDrawn="1"/>
            </p:nvSpPr>
            <p:spPr bwMode="ltGray">
              <a:xfrm flipH="1" flipV="1">
                <a:off x="3441" y="1037"/>
                <a:ext cx="288" cy="144"/>
              </a:xfrm>
              <a:custGeom>
                <a:avLst/>
                <a:gdLst>
                  <a:gd name="T0" fmla="*/ 2 w 43129"/>
                  <a:gd name="T1" fmla="*/ 0 h 21600"/>
                  <a:gd name="T2" fmla="*/ 0 w 43129"/>
                  <a:gd name="T3" fmla="*/ 0 h 21600"/>
                  <a:gd name="T4" fmla="*/ 1 w 431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29" h="21600" fill="none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</a:path>
                  <a:path w="43129" h="21600" stroke="0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  <a:lnTo>
                      <a:pt x="21571" y="0"/>
                    </a:lnTo>
                    <a:lnTo>
                      <a:pt x="43128" y="1347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2" name="Arc 99"/>
              <p:cNvSpPr>
                <a:spLocks/>
              </p:cNvSpPr>
              <p:nvPr userDrawn="1"/>
            </p:nvSpPr>
            <p:spPr bwMode="ltGray">
              <a:xfrm flipH="1" flipV="1">
                <a:off x="2745" y="1045"/>
                <a:ext cx="201" cy="130"/>
              </a:xfrm>
              <a:custGeom>
                <a:avLst/>
                <a:gdLst>
                  <a:gd name="T0" fmla="*/ 1 w 43200"/>
                  <a:gd name="T1" fmla="*/ 0 h 28005"/>
                  <a:gd name="T2" fmla="*/ 0 w 43200"/>
                  <a:gd name="T3" fmla="*/ 0 h 28005"/>
                  <a:gd name="T4" fmla="*/ 0 w 43200"/>
                  <a:gd name="T5" fmla="*/ 0 h 280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8005" fill="none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</a:path>
                  <a:path w="43200" h="28005" stroke="0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  <a:lnTo>
                      <a:pt x="21600" y="6405"/>
                    </a:lnTo>
                    <a:lnTo>
                      <a:pt x="42228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3" name="Line 100"/>
              <p:cNvSpPr>
                <a:spLocks noChangeShapeType="1"/>
              </p:cNvSpPr>
              <p:nvPr userDrawn="1"/>
            </p:nvSpPr>
            <p:spPr bwMode="ltGray">
              <a:xfrm>
                <a:off x="2784" y="960"/>
                <a:ext cx="219" cy="21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4" name="Line 101"/>
              <p:cNvSpPr>
                <a:spLocks noChangeShapeType="1"/>
              </p:cNvSpPr>
              <p:nvPr userDrawn="1"/>
            </p:nvSpPr>
            <p:spPr bwMode="ltGray">
              <a:xfrm>
                <a:off x="3282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5" name="Line 102"/>
              <p:cNvSpPr>
                <a:spLocks noChangeShapeType="1"/>
              </p:cNvSpPr>
              <p:nvPr userDrawn="1"/>
            </p:nvSpPr>
            <p:spPr bwMode="ltGray">
              <a:xfrm flipH="1">
                <a:off x="2976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6" name="Line 103"/>
              <p:cNvSpPr>
                <a:spLocks noChangeShapeType="1"/>
              </p:cNvSpPr>
              <p:nvPr userDrawn="1"/>
            </p:nvSpPr>
            <p:spPr bwMode="ltGray">
              <a:xfrm>
                <a:off x="3279" y="951"/>
                <a:ext cx="0" cy="225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7" name="Line 104"/>
              <p:cNvSpPr>
                <a:spLocks noChangeShapeType="1"/>
              </p:cNvSpPr>
              <p:nvPr userDrawn="1"/>
            </p:nvSpPr>
            <p:spPr bwMode="ltGray">
              <a:xfrm>
                <a:off x="3579" y="951"/>
                <a:ext cx="0" cy="29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8" name="Line 105"/>
              <p:cNvSpPr>
                <a:spLocks noChangeShapeType="1"/>
              </p:cNvSpPr>
              <p:nvPr userDrawn="1"/>
            </p:nvSpPr>
            <p:spPr bwMode="ltGray">
              <a:xfrm>
                <a:off x="288" y="1176"/>
                <a:ext cx="354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33867" name="Rectangle 75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3868" name="Rectangle 76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91" name="Rectangle 77"/>
          <p:cNvSpPr>
            <a:spLocks noGrp="1" noChangeArrowheads="1"/>
          </p:cNvSpPr>
          <p:nvPr>
            <p:ph type="dt" sz="half" idx="10"/>
          </p:nvPr>
        </p:nvSpPr>
        <p:spPr>
          <a:xfrm>
            <a:off x="7239000" y="6248400"/>
            <a:ext cx="1339850" cy="457200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E3EE1D6E-9F90-4576-83FD-1E5B7317B589}" type="datetime1">
              <a:rPr lang="pt-BR"/>
              <a:pPr>
                <a:defRPr/>
              </a:pPr>
              <a:t>22/10/2011</a:t>
            </a:fld>
            <a:endParaRPr lang="pt-BR"/>
          </a:p>
        </p:txBody>
      </p:sp>
      <p:sp>
        <p:nvSpPr>
          <p:cNvPr id="92" name="Rectangle 7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IT 154- Motores e Tratores</a:t>
            </a:r>
            <a:endParaRPr lang="pt-BR" dirty="0"/>
          </a:p>
        </p:txBody>
      </p:sp>
      <p:sp>
        <p:nvSpPr>
          <p:cNvPr id="93" name="Rectangle 7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Página </a:t>
            </a:r>
            <a:fld id="{9AC45F1E-2BCB-4FF6-A3C6-94AE759617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36C39-1285-48DE-A938-74678CDBAD58}" type="datetime1">
              <a:rPr lang="pt-BR"/>
              <a:pPr>
                <a:defRPr/>
              </a:pPr>
              <a:t>22/10/2011</a:t>
            </a:fld>
            <a:endParaRPr lang="pt-BR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IT 154- Motores e Tratores</a:t>
            </a:r>
          </a:p>
        </p:txBody>
      </p:sp>
      <p:sp>
        <p:nvSpPr>
          <p:cNvPr id="6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Página </a:t>
            </a:r>
            <a:fld id="{2C92A861-4F94-4E3F-828C-B3AC1B46B8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BDE51-CD75-4625-BE80-15BB1BAAD417}" type="datetime1">
              <a:rPr lang="pt-BR"/>
              <a:pPr>
                <a:defRPr/>
              </a:pPr>
              <a:t>22/10/2011</a:t>
            </a:fld>
            <a:endParaRPr lang="pt-BR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IT 154- Motores e Tratores</a:t>
            </a:r>
          </a:p>
        </p:txBody>
      </p:sp>
      <p:sp>
        <p:nvSpPr>
          <p:cNvPr id="6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Página </a:t>
            </a:r>
            <a:fld id="{9D5E933A-448F-417E-A885-97A4A41DB0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535A8-345C-4804-9D18-D3C56130F3DE}" type="datetime1">
              <a:rPr lang="pt-BR"/>
              <a:pPr>
                <a:defRPr/>
              </a:pPr>
              <a:t>22/10/2011</a:t>
            </a:fld>
            <a:endParaRPr lang="pt-BR"/>
          </a:p>
        </p:txBody>
      </p:sp>
      <p:sp>
        <p:nvSpPr>
          <p:cNvPr id="6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IT 154- Motores e Tratores</a:t>
            </a:r>
          </a:p>
        </p:txBody>
      </p:sp>
      <p:sp>
        <p:nvSpPr>
          <p:cNvPr id="7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Página </a:t>
            </a:r>
            <a:fld id="{53AEDAEC-6FD9-40DA-ABAB-6E41A7A473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FC681-5EB0-4F1D-906B-AB3371883EF2}" type="datetime1">
              <a:rPr lang="pt-BR"/>
              <a:pPr>
                <a:defRPr/>
              </a:pPr>
              <a:t>22/10/2011</a:t>
            </a:fld>
            <a:endParaRPr lang="pt-BR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IT 154- Motores e Tratores</a:t>
            </a:r>
          </a:p>
        </p:txBody>
      </p:sp>
      <p:sp>
        <p:nvSpPr>
          <p:cNvPr id="6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Página </a:t>
            </a:r>
            <a:fld id="{96E10101-46BB-48D4-9DB5-24CE14291E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46DA9-FD0A-47C5-9D92-AA26FCEDF3D7}" type="datetime1">
              <a:rPr lang="pt-BR"/>
              <a:pPr>
                <a:defRPr/>
              </a:pPr>
              <a:t>22/10/2011</a:t>
            </a:fld>
            <a:endParaRPr lang="pt-BR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IT 154- Motores e Tratores</a:t>
            </a:r>
          </a:p>
        </p:txBody>
      </p:sp>
      <p:sp>
        <p:nvSpPr>
          <p:cNvPr id="6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Página </a:t>
            </a:r>
            <a:fld id="{F25B701C-A0EC-4995-A2C6-05E5684EDD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951FF-5FC8-4047-9239-F99CF8B4CC51}" type="datetime1">
              <a:rPr lang="pt-BR"/>
              <a:pPr>
                <a:defRPr/>
              </a:pPr>
              <a:t>22/10/2011</a:t>
            </a:fld>
            <a:endParaRPr lang="pt-BR"/>
          </a:p>
        </p:txBody>
      </p:sp>
      <p:sp>
        <p:nvSpPr>
          <p:cNvPr id="6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IT 154- Motores e Tratores</a:t>
            </a:r>
          </a:p>
        </p:txBody>
      </p:sp>
      <p:sp>
        <p:nvSpPr>
          <p:cNvPr id="7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Página </a:t>
            </a:r>
            <a:fld id="{D19BD656-A598-410D-8FB5-8370C5FAA3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7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51D640-3FB3-4DF3-840B-72D7BC5726EA}" type="datetime1">
              <a:rPr lang="pt-BR"/>
              <a:pPr>
                <a:defRPr/>
              </a:pPr>
              <a:t>22/10/2011</a:t>
            </a:fld>
            <a:endParaRPr lang="pt-BR"/>
          </a:p>
        </p:txBody>
      </p:sp>
      <p:sp>
        <p:nvSpPr>
          <p:cNvPr id="8" name="Rectangle 7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1" dirty="0" smtClean="0"/>
            </a:lvl1pPr>
          </a:lstStyle>
          <a:p>
            <a:pPr>
              <a:defRPr/>
            </a:pPr>
            <a:r>
              <a:rPr lang="pt-BR"/>
              <a:t>IT 154- Motores e Tratores</a:t>
            </a:r>
          </a:p>
        </p:txBody>
      </p:sp>
      <p:sp>
        <p:nvSpPr>
          <p:cNvPr id="9" name="Rectangle 7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Página </a:t>
            </a:r>
            <a:fld id="{F2D903A7-B68A-42E6-9C23-F7308606E7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623D8-439B-448D-86DE-921269227791}" type="datetime1">
              <a:rPr lang="pt-BR"/>
              <a:pPr>
                <a:defRPr/>
              </a:pPr>
              <a:t>22/10/2011</a:t>
            </a:fld>
            <a:endParaRPr lang="pt-BR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IT 154- Motores e Tratores</a:t>
            </a:r>
          </a:p>
        </p:txBody>
      </p:sp>
      <p:sp>
        <p:nvSpPr>
          <p:cNvPr id="5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Página </a:t>
            </a:r>
            <a:fld id="{122A3D80-3C14-4197-86BE-54780BE23E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E9B1B-BCFD-4DF4-8F96-CE76A86476EC}" type="datetime1">
              <a:rPr lang="pt-BR"/>
              <a:pPr>
                <a:defRPr/>
              </a:pPr>
              <a:t>22/10/2011</a:t>
            </a:fld>
            <a:endParaRPr lang="pt-BR"/>
          </a:p>
        </p:txBody>
      </p:sp>
      <p:sp>
        <p:nvSpPr>
          <p:cNvPr id="3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IT 154- Motores e Tratores</a:t>
            </a:r>
          </a:p>
        </p:txBody>
      </p:sp>
      <p:sp>
        <p:nvSpPr>
          <p:cNvPr id="4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Página </a:t>
            </a:r>
            <a:fld id="{EE40BDC5-9AB6-4AF1-B0CB-E8D7F2E43AB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EC3D2-847F-4296-8E15-7D29F65B75D5}" type="datetime1">
              <a:rPr lang="pt-BR"/>
              <a:pPr>
                <a:defRPr/>
              </a:pPr>
              <a:t>22/10/2011</a:t>
            </a:fld>
            <a:endParaRPr lang="pt-BR"/>
          </a:p>
        </p:txBody>
      </p:sp>
      <p:sp>
        <p:nvSpPr>
          <p:cNvPr id="6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IT 154- Motores e Tratores</a:t>
            </a:r>
          </a:p>
        </p:txBody>
      </p:sp>
      <p:sp>
        <p:nvSpPr>
          <p:cNvPr id="7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Página </a:t>
            </a:r>
            <a:fld id="{1DE49822-D3AC-4426-9304-637A480208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56503-4AC5-4AA3-9732-AE61D6F0A1C9}" type="datetime1">
              <a:rPr lang="pt-BR"/>
              <a:pPr>
                <a:defRPr/>
              </a:pPr>
              <a:t>22/10/2011</a:t>
            </a:fld>
            <a:endParaRPr lang="pt-BR"/>
          </a:p>
        </p:txBody>
      </p:sp>
      <p:sp>
        <p:nvSpPr>
          <p:cNvPr id="6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IT 154- Motores e Tratores</a:t>
            </a:r>
          </a:p>
        </p:txBody>
      </p:sp>
      <p:sp>
        <p:nvSpPr>
          <p:cNvPr id="7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Página </a:t>
            </a:r>
            <a:fld id="{CB8D3D2A-ADD1-4E0F-970A-B7A9C74C0AB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8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57" name="Group 3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88" name="Line 4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9" name="Line 5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90" name="Line 6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91" name="Line 7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92" name="Line 8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93" name="Line 9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94" name="Line 10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95" name="Line 11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96" name="Line 12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97" name="Line 13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98" name="Line 14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99" name="Line 15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100" name="Line 16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101" name="Line 17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102" name="Line 18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103" name="Line 19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104" name="Line 20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105" name="Line 21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106" name="Line 22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107" name="Line 23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108" name="Line 24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109" name="Line 25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grpSp>
            <p:nvGrpSpPr>
              <p:cNvPr id="1058" name="Group 26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59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0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1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2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3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4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5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6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7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8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9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0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1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2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3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4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5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6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7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8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9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0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1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2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3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4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5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6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7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</p:grpSp>
        <p:sp>
          <p:nvSpPr>
            <p:cNvPr id="1033" name="Rectangle 56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034" name="Group 57"/>
            <p:cNvGrpSpPr>
              <a:grpSpLocks/>
            </p:cNvGrpSpPr>
            <p:nvPr/>
          </p:nvGrpSpPr>
          <p:grpSpPr bwMode="auto">
            <a:xfrm>
              <a:off x="2064" y="3984"/>
              <a:ext cx="1920" cy="288"/>
              <a:chOff x="2064" y="3984"/>
              <a:chExt cx="1920" cy="288"/>
            </a:xfrm>
          </p:grpSpPr>
          <p:sp>
            <p:nvSpPr>
              <p:cNvPr id="1052" name="Rectangle 58" descr="60%"/>
              <p:cNvSpPr>
                <a:spLocks noChangeArrowheads="1"/>
              </p:cNvSpPr>
              <p:nvPr userDrawn="1"/>
            </p:nvSpPr>
            <p:spPr bwMode="ltGray">
              <a:xfrm>
                <a:off x="2112" y="4032"/>
                <a:ext cx="1824" cy="192"/>
              </a:xfrm>
              <a:prstGeom prst="rect">
                <a:avLst/>
              </a:prstGeom>
              <a:blipFill dpi="0" rotWithShape="0">
                <a:blip r:embed="rId14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53" name="Line 59"/>
              <p:cNvSpPr>
                <a:spLocks noChangeShapeType="1"/>
              </p:cNvSpPr>
              <p:nvPr userDrawn="1"/>
            </p:nvSpPr>
            <p:spPr bwMode="ltGray">
              <a:xfrm>
                <a:off x="2064" y="4032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54" name="Line 60"/>
              <p:cNvSpPr>
                <a:spLocks noChangeShapeType="1"/>
              </p:cNvSpPr>
              <p:nvPr userDrawn="1"/>
            </p:nvSpPr>
            <p:spPr bwMode="ltGray">
              <a:xfrm>
                <a:off x="2064" y="422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55" name="Line 61"/>
              <p:cNvSpPr>
                <a:spLocks noChangeShapeType="1"/>
              </p:cNvSpPr>
              <p:nvPr userDrawn="1"/>
            </p:nvSpPr>
            <p:spPr bwMode="ltGray">
              <a:xfrm>
                <a:off x="211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56" name="Line 62"/>
              <p:cNvSpPr>
                <a:spLocks noChangeShapeType="1"/>
              </p:cNvSpPr>
              <p:nvPr userDrawn="1"/>
            </p:nvSpPr>
            <p:spPr bwMode="ltGray">
              <a:xfrm>
                <a:off x="393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035" name="Group 63"/>
            <p:cNvGrpSpPr>
              <a:grpSpLocks/>
            </p:cNvGrpSpPr>
            <p:nvPr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1047" name="Rectangle 64" descr="60%"/>
              <p:cNvSpPr>
                <a:spLocks noChangeArrowheads="1"/>
              </p:cNvSpPr>
              <p:nvPr userDrawn="1"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blipFill dpi="0" rotWithShape="0">
                <a:blip r:embed="rId14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8" name="Line 65"/>
              <p:cNvSpPr>
                <a:spLocks noChangeShapeType="1"/>
              </p:cNvSpPr>
              <p:nvPr userDrawn="1"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9" name="Line 66"/>
              <p:cNvSpPr>
                <a:spLocks noChangeShapeType="1"/>
              </p:cNvSpPr>
              <p:nvPr userDrawn="1"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50" name="Line 67"/>
              <p:cNvSpPr>
                <a:spLocks noChangeShapeType="1"/>
              </p:cNvSpPr>
              <p:nvPr userDrawn="1"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51" name="Line 68"/>
              <p:cNvSpPr>
                <a:spLocks noChangeShapeType="1"/>
              </p:cNvSpPr>
              <p:nvPr userDrawn="1"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036" name="Group 69"/>
            <p:cNvGrpSpPr>
              <a:grpSpLocks/>
            </p:cNvGrpSpPr>
            <p:nvPr/>
          </p:nvGrpSpPr>
          <p:grpSpPr bwMode="auto">
            <a:xfrm>
              <a:off x="624" y="3984"/>
              <a:ext cx="912" cy="288"/>
              <a:chOff x="624" y="3984"/>
              <a:chExt cx="912" cy="288"/>
            </a:xfrm>
          </p:grpSpPr>
          <p:sp>
            <p:nvSpPr>
              <p:cNvPr id="1042" name="Rectangle 70" descr="60%"/>
              <p:cNvSpPr>
                <a:spLocks noChangeArrowheads="1"/>
              </p:cNvSpPr>
              <p:nvPr userDrawn="1"/>
            </p:nvSpPr>
            <p:spPr bwMode="ltGray">
              <a:xfrm>
                <a:off x="672" y="4032"/>
                <a:ext cx="816" cy="192"/>
              </a:xfrm>
              <a:prstGeom prst="rect">
                <a:avLst/>
              </a:prstGeom>
              <a:blipFill dpi="0" rotWithShape="0">
                <a:blip r:embed="rId14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3" name="Line 71"/>
              <p:cNvSpPr>
                <a:spLocks noChangeShapeType="1"/>
              </p:cNvSpPr>
              <p:nvPr userDrawn="1"/>
            </p:nvSpPr>
            <p:spPr bwMode="ltGray">
              <a:xfrm>
                <a:off x="624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4" name="Line 72"/>
              <p:cNvSpPr>
                <a:spLocks noChangeShapeType="1"/>
              </p:cNvSpPr>
              <p:nvPr userDrawn="1"/>
            </p:nvSpPr>
            <p:spPr bwMode="ltGray">
              <a:xfrm>
                <a:off x="624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5" name="Line 73"/>
              <p:cNvSpPr>
                <a:spLocks noChangeShapeType="1"/>
              </p:cNvSpPr>
              <p:nvPr userDrawn="1"/>
            </p:nvSpPr>
            <p:spPr bwMode="ltGray">
              <a:xfrm>
                <a:off x="67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6" name="Line 74"/>
              <p:cNvSpPr>
                <a:spLocks noChangeShapeType="1"/>
              </p:cNvSpPr>
              <p:nvPr userDrawn="1"/>
            </p:nvSpPr>
            <p:spPr bwMode="ltGray">
              <a:xfrm>
                <a:off x="1488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037" name="Line 80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038" name="Group 81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9" name="Line 82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0" name="Line 83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1" name="Arc 84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 w 43195"/>
                  <a:gd name="T1" fmla="*/ 0 h 43200"/>
                  <a:gd name="T2" fmla="*/ 0 w 43195"/>
                  <a:gd name="T3" fmla="*/ 1 h 43200"/>
                  <a:gd name="T4" fmla="*/ 1 w 43195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1027" name="Rectangle 7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8" name="Rectangle 7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8509" name="Rectangle 7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latin typeface="Comic Sans MS" pitchFamily="66" charset="0"/>
                <a:cs typeface="Arial" charset="0"/>
              </a:defRPr>
            </a:lvl1pPr>
          </a:lstStyle>
          <a:p>
            <a:pPr>
              <a:defRPr/>
            </a:pPr>
            <a:fld id="{AE04B2E6-4BF6-4EE0-8BCE-89472AA51955}" type="datetime1">
              <a:rPr lang="pt-BR"/>
              <a:pPr>
                <a:defRPr/>
              </a:pPr>
              <a:t>22/10/2011</a:t>
            </a:fld>
            <a:endParaRPr lang="pt-BR"/>
          </a:p>
        </p:txBody>
      </p:sp>
      <p:sp>
        <p:nvSpPr>
          <p:cNvPr id="18510" name="Rectangle 7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 dirty="0" smtClean="0">
                <a:latin typeface="Comic Sans MS" pitchFamily="66" charset="0"/>
                <a:cs typeface="Arial" charset="0"/>
              </a:defRPr>
            </a:lvl1pPr>
          </a:lstStyle>
          <a:p>
            <a:pPr>
              <a:defRPr/>
            </a:pPr>
            <a:r>
              <a:rPr lang="pt-BR"/>
              <a:t>IT 154- Motores e Tratores</a:t>
            </a:r>
          </a:p>
        </p:txBody>
      </p:sp>
      <p:sp>
        <p:nvSpPr>
          <p:cNvPr id="18511" name="Rectangle 7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Comic Sans MS" pitchFamily="66" charset="0"/>
                <a:cs typeface="Arial" charset="0"/>
              </a:defRPr>
            </a:lvl1pPr>
          </a:lstStyle>
          <a:p>
            <a:pPr>
              <a:defRPr/>
            </a:pPr>
            <a:r>
              <a:rPr lang="pt-BR"/>
              <a:t>Página </a:t>
            </a:r>
            <a:fld id="{796F232E-B2A4-4B4D-B8E9-5F82A27B81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3" r:id="rId2"/>
    <p:sldLayoutId id="2147483744" r:id="rId3"/>
    <p:sldLayoutId id="2147483745" r:id="rId4"/>
    <p:sldLayoutId id="2147483754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hyperlink" Target="mailto:varella@ufrrj.br" TargetMode="External"/><Relationship Id="rId5" Type="http://schemas.openxmlformats.org/officeDocument/2006/relationships/slide" Target="slide5.xml"/><Relationship Id="rId10" Type="http://schemas.openxmlformats.org/officeDocument/2006/relationships/image" Target="../media/image2.jpeg"/><Relationship Id="rId4" Type="http://schemas.openxmlformats.org/officeDocument/2006/relationships/slide" Target="slide4.xml"/><Relationship Id="rId9" Type="http://schemas.openxmlformats.org/officeDocument/2006/relationships/slide" Target="slide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Relationship Id="rId2" Type="http://schemas.openxmlformats.org/officeDocument/2006/relationships/image" Target="../media/image4.jpeg"></Relationship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950" y="1714500"/>
            <a:ext cx="7772400" cy="1539875"/>
          </a:xfrm>
        </p:spPr>
        <p:txBody>
          <a:bodyPr/>
          <a:lstStyle/>
          <a:p>
            <a:pPr algn="ctr" eaLnBrk="1" hangingPunct="1"/>
            <a:r>
              <a:rPr lang="pt-BR" sz="3200" b="1" smtClean="0"/>
              <a:t>CARACTERÍSTICAS DIMENSIONAIS DOS MOTORES DE COMBUSTÃO INTERNA</a:t>
            </a:r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808413"/>
            <a:ext cx="7974013" cy="221297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pt-BR" sz="1800" dirty="0" smtClean="0">
                <a:solidFill>
                  <a:schemeClr val="bg2"/>
                </a:solidFill>
                <a:hlinkClick r:id="rId2" action="ppaction://hlinksldjump"/>
              </a:rPr>
              <a:t>Diâmetro do cilindro</a:t>
            </a:r>
            <a:endParaRPr lang="pt-BR" sz="1800" dirty="0" smtClean="0">
              <a:solidFill>
                <a:schemeClr val="bg2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pt-BR" sz="1800" dirty="0" smtClean="0">
                <a:solidFill>
                  <a:schemeClr val="bg2"/>
                </a:solidFill>
                <a:hlinkClick r:id="rId3" action="ppaction://hlinksldjump"/>
              </a:rPr>
              <a:t>Curso do pistão</a:t>
            </a:r>
            <a:endParaRPr lang="pt-BR" sz="1800" dirty="0" smtClean="0">
              <a:solidFill>
                <a:schemeClr val="bg2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pt-BR" sz="1800" dirty="0" smtClean="0">
                <a:solidFill>
                  <a:schemeClr val="bg2"/>
                </a:solidFill>
                <a:hlinkClick r:id="rId4" action="ppaction://hlinksldjump"/>
              </a:rPr>
              <a:t>Volume do cilindro</a:t>
            </a:r>
            <a:endParaRPr lang="pt-BR" sz="1800" dirty="0" smtClean="0">
              <a:solidFill>
                <a:schemeClr val="bg2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pt-BR" sz="1800" dirty="0" smtClean="0">
                <a:solidFill>
                  <a:schemeClr val="bg2"/>
                </a:solidFill>
                <a:hlinkClick r:id="rId5" action="ppaction://hlinksldjump"/>
              </a:rPr>
              <a:t>Volume da câmara de combustão</a:t>
            </a:r>
            <a:endParaRPr lang="pt-BR" sz="1800" dirty="0" smtClean="0">
              <a:solidFill>
                <a:schemeClr val="bg2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pt-BR" sz="1800" dirty="0" smtClean="0">
                <a:solidFill>
                  <a:schemeClr val="bg2"/>
                </a:solidFill>
                <a:hlinkClick r:id="rId6" action="ppaction://hlinksldjump"/>
              </a:rPr>
              <a:t>Cilindrada parcial</a:t>
            </a:r>
            <a:endParaRPr lang="pt-BR" sz="1800" dirty="0" smtClean="0">
              <a:solidFill>
                <a:schemeClr val="bg2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pt-BR" sz="1800" dirty="0" smtClean="0">
                <a:solidFill>
                  <a:schemeClr val="bg2"/>
                </a:solidFill>
                <a:hlinkClick r:id="rId7" action="ppaction://hlinksldjump"/>
              </a:rPr>
              <a:t>Cilindrada total</a:t>
            </a:r>
            <a:endParaRPr lang="pt-BR" sz="1800" dirty="0" smtClean="0">
              <a:solidFill>
                <a:schemeClr val="bg2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pt-BR" sz="1800" dirty="0" smtClean="0">
                <a:solidFill>
                  <a:schemeClr val="bg2"/>
                </a:solidFill>
                <a:hlinkClick r:id="rId8" action="ppaction://hlinksldjump"/>
              </a:rPr>
              <a:t>Taxa de compressão</a:t>
            </a:r>
            <a:endParaRPr lang="pt-BR" sz="1800" dirty="0" smtClean="0">
              <a:solidFill>
                <a:schemeClr val="bg2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pt-BR" sz="1800" dirty="0" smtClean="0">
                <a:solidFill>
                  <a:schemeClr val="bg2"/>
                </a:solidFill>
                <a:hlinkClick r:id="rId9" action="ppaction://hlinksldjump"/>
              </a:rPr>
              <a:t>Velocidade linear do pistão</a:t>
            </a:r>
            <a:endParaRPr lang="pt-BR" sz="1800" dirty="0">
              <a:solidFill>
                <a:schemeClr val="accent4"/>
              </a:solidFill>
            </a:endParaRPr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1122363" y="3228975"/>
            <a:ext cx="426402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 sz="2000" b="1">
                <a:solidFill>
                  <a:schemeClr val="bg2"/>
                </a:solidFill>
              </a:rPr>
              <a:t>IT 154- MOTORES E TRATORES </a:t>
            </a:r>
          </a:p>
        </p:txBody>
      </p:sp>
      <p:pic>
        <p:nvPicPr>
          <p:cNvPr id="4101" name="Picture 9" descr="logomarca_ufrrj_cor04"/>
          <p:cNvPicPr>
            <a:picLocks noChangeAspect="1" noChangeArrowheads="1"/>
          </p:cNvPicPr>
          <p:nvPr/>
        </p:nvPicPr>
        <p:blipFill>
          <a:blip r:embed="rId10" cstate="print"/>
          <a:srcRect t="6604" b="7233"/>
          <a:stretch>
            <a:fillRect/>
          </a:stretch>
        </p:blipFill>
        <p:spPr bwMode="auto">
          <a:xfrm>
            <a:off x="2071688" y="285750"/>
            <a:ext cx="5224462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843213" y="1012825"/>
            <a:ext cx="439261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pt-BR" sz="1400" kern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Instituto de Tecnologia-Departamento de Engenharia</a:t>
            </a:r>
            <a:br>
              <a:rPr lang="pt-BR" sz="1400" kern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pt-BR" sz="1400" kern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Área de Máquinas e Energia na Agricultura</a:t>
            </a:r>
            <a:endParaRPr lang="pt-BR" sz="1400" b="1" kern="0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4787900" y="5661025"/>
            <a:ext cx="3744913" cy="554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200">
                <a:solidFill>
                  <a:schemeClr val="bg2"/>
                </a:solidFill>
              </a:rPr>
              <a:t>Carlos Alberto Alves Varella</a:t>
            </a:r>
          </a:p>
          <a:p>
            <a:pPr algn="r">
              <a:spcBef>
                <a:spcPct val="50000"/>
              </a:spcBef>
            </a:pPr>
            <a:r>
              <a:rPr lang="pt-BR" sz="1200">
                <a:solidFill>
                  <a:schemeClr val="bg2"/>
                </a:solidFill>
              </a:rPr>
              <a:t> </a:t>
            </a:r>
            <a:r>
              <a:rPr lang="pt-BR" sz="1200">
                <a:solidFill>
                  <a:schemeClr val="bg2"/>
                </a:solidFill>
                <a:hlinkClick r:id="rId11"/>
              </a:rPr>
              <a:t>varella@ufrrj.br</a:t>
            </a:r>
            <a:endParaRPr lang="pt-BR" sz="1200">
              <a:solidFill>
                <a:schemeClr val="bg2"/>
              </a:solidFill>
            </a:endParaRPr>
          </a:p>
        </p:txBody>
      </p:sp>
      <p:sp>
        <p:nvSpPr>
          <p:cNvPr id="4104" name="Espaço Reservado para Data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4C511FC-39C0-4A57-B48E-5DB1C5EB7983}" type="datetime1">
              <a:rPr lang="pt-BR"/>
              <a:pPr/>
              <a:t>22/10/2011</a:t>
            </a:fld>
            <a:endParaRPr lang="pt-BR"/>
          </a:p>
        </p:txBody>
      </p:sp>
      <p:sp>
        <p:nvSpPr>
          <p:cNvPr id="4105" name="Espaço Reservado para Rodapé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/>
              <a:t>IT 154- Motores e Tratores</a:t>
            </a:r>
          </a:p>
        </p:txBody>
      </p:sp>
      <p:sp>
        <p:nvSpPr>
          <p:cNvPr id="410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pt-BR" smtClean="0"/>
              <a:t>Página </a:t>
            </a:r>
            <a:fld id="{35A2BF87-85DC-4367-B418-402052876BB0}" type="slidenum">
              <a:rPr lang="pt-BR" smtClean="0"/>
              <a:pPr/>
              <a:t>1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Cilindrada parcial, </a:t>
            </a:r>
            <a:r>
              <a:rPr lang="pt-BR" dirty="0" err="1" smtClean="0"/>
              <a:t>Cp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Cilindrada parcial obtida em função de volume do cilindro e taxa de compressão. Equação 6.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3FC681-5EB0-4F1D-906B-AB3371883EF2}" type="datetime1">
              <a:rPr lang="pt-BR" smtClean="0"/>
              <a:pPr>
                <a:defRPr/>
              </a:pPr>
              <a:t>22/10/2011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IT 154- Motores e Tratores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Página </a:t>
            </a:r>
            <a:fld id="{96E10101-46BB-48D4-9DB5-24CE14291EC8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685389" y="3573016"/>
          <a:ext cx="4248269" cy="177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Equação" r:id="rId3" imgW="1231560" imgH="622080" progId="Equation.3">
                  <p:embed/>
                </p:oleObj>
              </mc:Choice>
              <mc:Fallback>
                <p:oleObj name="Equação" r:id="rId3" imgW="1231560" imgH="622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5389" y="3573016"/>
                        <a:ext cx="4248269" cy="1770112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CFDBFD">
                              <a:alpha val="73000"/>
                            </a:srgbClr>
                          </a:gs>
                          <a:gs pos="50000">
                            <a:srgbClr val="9900CC">
                              <a:alpha val="57999"/>
                            </a:srgbClr>
                          </a:gs>
                          <a:gs pos="100000">
                            <a:srgbClr val="CFDBFD">
                              <a:alpha val="73000"/>
                            </a:srgbClr>
                          </a:gs>
                        </a:gsLst>
                        <a:lin ang="54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Data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BB3927E-82D8-4F6C-ACBF-2841F7796B75}" type="datetime1">
              <a:rPr lang="pt-BR"/>
              <a:pPr/>
              <a:t>22/10/2011</a:t>
            </a:fld>
            <a:endParaRPr lang="pt-BR"/>
          </a:p>
        </p:txBody>
      </p:sp>
      <p:sp>
        <p:nvSpPr>
          <p:cNvPr id="1331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pt-BR" smtClean="0"/>
              <a:t>Página </a:t>
            </a:r>
            <a:fld id="{F427C53A-E5FA-4AA2-8A89-233A363A7805}" type="slidenum">
              <a:rPr lang="pt-BR" smtClean="0"/>
              <a:pPr/>
              <a:t>11</a:t>
            </a:fld>
            <a:endParaRPr lang="pt-BR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/>
              <a:t>Parâmetros dependentes das características dimensionais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3611563"/>
          </a:xfrm>
        </p:spPr>
        <p:txBody>
          <a:bodyPr/>
          <a:lstStyle/>
          <a:p>
            <a:pPr marL="609600" indent="-609600" eaLnBrk="1" hangingPunct="1"/>
            <a:r>
              <a:rPr lang="pt-BR" smtClean="0"/>
              <a:t>As características dimensionais têm influência na cilindrada minuto e na velocidade linear do pistão durante o funcionamento dos motores.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pt-BR" smtClean="0">
                <a:solidFill>
                  <a:schemeClr val="hlink"/>
                </a:solidFill>
              </a:rPr>
              <a:t>Cilindrada minuto, Cmin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pt-BR" smtClean="0">
                <a:solidFill>
                  <a:schemeClr val="hlink"/>
                </a:solidFill>
              </a:rPr>
              <a:t>Velocidade linear do pistão, VLP</a:t>
            </a:r>
          </a:p>
        </p:txBody>
      </p:sp>
      <p:sp>
        <p:nvSpPr>
          <p:cNvPr id="13318" name="Espaço Reservado para Rodapé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/>
              <a:t>IT 154- Motores e Tratores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Data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E516A86-6E10-409A-BDFD-257DB78D3C66}" type="datetime1">
              <a:rPr lang="pt-BR"/>
              <a:pPr/>
              <a:t>22/10/2011</a:t>
            </a:fld>
            <a:endParaRPr lang="pt-BR"/>
          </a:p>
        </p:txBody>
      </p:sp>
      <p:sp>
        <p:nvSpPr>
          <p:cNvPr id="1433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pt-BR" smtClean="0"/>
              <a:t>Página </a:t>
            </a:r>
            <a:fld id="{DA6F5D20-3F99-4F75-9B0A-7558052D3787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Cilindrada minuto, Cmin</a:t>
            </a:r>
          </a:p>
        </p:txBody>
      </p:sp>
      <p:sp>
        <p:nvSpPr>
          <p:cNvPr id="1434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2171700"/>
          </a:xfrm>
        </p:spPr>
        <p:txBody>
          <a:bodyPr/>
          <a:lstStyle/>
          <a:p>
            <a:pPr eaLnBrk="1" hangingPunct="1"/>
            <a:r>
              <a:rPr lang="pt-BR" sz="2800" smtClean="0"/>
              <a:t>É o volume admitido pelo motor em um minuto de funcionamento. Depende da cilindrada total e da rotação da árvore de manivelas. É calculada pela Equação 5.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4343" name="Object 4"/>
          <p:cNvGraphicFramePr>
            <a:graphicFrameLocks noChangeAspect="1"/>
          </p:cNvGraphicFramePr>
          <p:nvPr/>
        </p:nvGraphicFramePr>
        <p:xfrm>
          <a:off x="1703388" y="4221163"/>
          <a:ext cx="5305425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ção" r:id="rId3" imgW="1422360" imgH="393480" progId="Equation.3">
                  <p:embed/>
                </p:oleObj>
              </mc:Choice>
              <mc:Fallback>
                <p:oleObj name="Equação" r:id="rId3" imgW="14223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4221163"/>
                        <a:ext cx="5305425" cy="146050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>
                              <a:alpha val="73000"/>
                            </a:schemeClr>
                          </a:gs>
                          <a:gs pos="50000">
                            <a:schemeClr val="tx2">
                              <a:alpha val="57999"/>
                            </a:schemeClr>
                          </a:gs>
                          <a:gs pos="100000">
                            <a:schemeClr val="folHlink">
                              <a:alpha val="73000"/>
                            </a:schemeClr>
                          </a:gs>
                        </a:gsLst>
                        <a:lin ang="54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Espaço Reservado para Rodapé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/>
              <a:t>IT 154- Motores e Tratores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Data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5D46CFE-4A1D-424C-9F01-8B6F5C8EA950}" type="datetime1">
              <a:rPr lang="pt-BR"/>
              <a:pPr/>
              <a:t>22/10/2011</a:t>
            </a:fld>
            <a:endParaRPr lang="pt-BR"/>
          </a:p>
        </p:txBody>
      </p:sp>
      <p:sp>
        <p:nvSpPr>
          <p:cNvPr id="1536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pt-BR" smtClean="0"/>
              <a:t>Página </a:t>
            </a:r>
            <a:fld id="{97803A7E-209D-4DFC-BF16-F23E049D5C46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Velocidade linear do pistão, VLP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2028825"/>
          </a:xfrm>
        </p:spPr>
        <p:txBody>
          <a:bodyPr/>
          <a:lstStyle/>
          <a:p>
            <a:pPr eaLnBrk="1" hangingPunct="1"/>
            <a:r>
              <a:rPr lang="pt-BR" sz="2800" smtClean="0"/>
              <a:t>É a velocidade de deslocamento do pistão no vai e vem entre PMS e PMI. Depende do curso do pistão e da rotação da árvore de manivelas. Equação 6.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5367" name="Object 4"/>
          <p:cNvGraphicFramePr>
            <a:graphicFrameLocks noChangeAspect="1"/>
          </p:cNvGraphicFramePr>
          <p:nvPr/>
        </p:nvGraphicFramePr>
        <p:xfrm>
          <a:off x="1774825" y="3933825"/>
          <a:ext cx="5597525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ção" r:id="rId3" imgW="1396800" imgH="393480" progId="Equation.3">
                  <p:embed/>
                </p:oleObj>
              </mc:Choice>
              <mc:Fallback>
                <p:oleObj name="Equação" r:id="rId3" imgW="13968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3933825"/>
                        <a:ext cx="5597525" cy="156845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>
                              <a:alpha val="73000"/>
                            </a:schemeClr>
                          </a:gs>
                          <a:gs pos="50000">
                            <a:schemeClr val="tx2">
                              <a:alpha val="57999"/>
                            </a:schemeClr>
                          </a:gs>
                          <a:gs pos="100000">
                            <a:schemeClr val="folHlink">
                              <a:alpha val="73000"/>
                            </a:schemeClr>
                          </a:gs>
                        </a:gsLst>
                        <a:lin ang="54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Espaço Reservado para Rodapé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/>
              <a:t>IT 154- Motores e Tratores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1785938" y="3071813"/>
            <a:ext cx="5486400" cy="566737"/>
          </a:xfrm>
        </p:spPr>
        <p:txBody>
          <a:bodyPr/>
          <a:lstStyle/>
          <a:p>
            <a:pPr algn="ctr" eaLnBrk="1" hangingPunct="1"/>
            <a:r>
              <a:rPr lang="pt-BR" sz="5400" dirty="0" smtClean="0"/>
              <a:t>FIM</a:t>
            </a:r>
          </a:p>
        </p:txBody>
      </p:sp>
      <p:sp>
        <p:nvSpPr>
          <p:cNvPr id="16387" name="Espaço Reservado para Data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7408A76-DAA5-457C-B821-A77732767CED}" type="datetime1">
              <a:rPr lang="pt-BR"/>
              <a:pPr/>
              <a:t>22/10/2011</a:t>
            </a:fld>
            <a:endParaRPr lang="pt-BR"/>
          </a:p>
        </p:txBody>
      </p:sp>
      <p:sp>
        <p:nvSpPr>
          <p:cNvPr id="1638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pt-BR" smtClean="0"/>
              <a:t>Página </a:t>
            </a:r>
            <a:fld id="{2B104F5C-6371-4024-BE3A-DECB5E826147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16389" name="Espaço Reservado para Rodapé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/>
              <a:t>IT 154- Motores e Tratores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Diâmetro do cilindro, D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Será representado pela letra ‘D’. Normalmente é apresentado nos manuais de fabricantes em milímetros.</a:t>
            </a:r>
          </a:p>
          <a:p>
            <a:endParaRPr lang="pt-BR" smtClean="0"/>
          </a:p>
        </p:txBody>
      </p:sp>
      <p:sp>
        <p:nvSpPr>
          <p:cNvPr id="5124" name="Espaço Reservado para Data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0FAB34C-99A9-47D5-ACC3-A75CB1FC46CD}" type="datetime1">
              <a:rPr lang="pt-BR">
                <a:latin typeface="Tahoma" pitchFamily="34" charset="0"/>
              </a:rPr>
              <a:pPr/>
              <a:t>22/10/2011</a:t>
            </a:fld>
            <a:endParaRPr lang="pt-BR">
              <a:latin typeface="Tahoma" pitchFamily="34" charset="0"/>
            </a:endParaRPr>
          </a:p>
        </p:txBody>
      </p:sp>
      <p:sp>
        <p:nvSpPr>
          <p:cNvPr id="512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pt-BR" smtClean="0">
                <a:latin typeface="Tahoma" pitchFamily="34" charset="0"/>
              </a:rPr>
              <a:t>Página </a:t>
            </a:r>
            <a:fld id="{3176DC8A-0E2E-401D-90A7-1386611F7499}" type="slidenum">
              <a:rPr lang="pt-BR" smtClean="0">
                <a:latin typeface="Tahoma" pitchFamily="34" charset="0"/>
              </a:rPr>
              <a:pPr/>
              <a:t>2</a:t>
            </a:fld>
            <a:endParaRPr lang="pt-BR" smtClean="0">
              <a:latin typeface="Tahoma" pitchFamily="34" charset="0"/>
            </a:endParaRPr>
          </a:p>
        </p:txBody>
      </p:sp>
      <p:pic>
        <p:nvPicPr>
          <p:cNvPr id="5126" name="Picture 6" descr="diametr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0200" y="3573463"/>
            <a:ext cx="168275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Espaço Reservado para Rodapé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/>
              <a:t>IT 154- Motores e Tratores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Data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D563E16-FBCB-4032-BB56-558ED06ADA3C}" type="datetime1">
              <a:rPr lang="pt-BR"/>
              <a:pPr/>
              <a:t>22/10/2011</a:t>
            </a:fld>
            <a:endParaRPr lang="pt-BR"/>
          </a:p>
        </p:txBody>
      </p:sp>
      <p:sp>
        <p:nvSpPr>
          <p:cNvPr id="614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pt-BR" smtClean="0"/>
              <a:t>Página </a:t>
            </a:r>
            <a:fld id="{B8E60A76-F66E-499D-8F08-248BEFC9F30F}" type="slidenum">
              <a:rPr lang="pt-BR" smtClean="0"/>
              <a:pPr/>
              <a:t>3</a:t>
            </a:fld>
            <a:endParaRPr lang="pt-BR" smtClean="0"/>
          </a:p>
        </p:txBody>
      </p:sp>
      <p:pic>
        <p:nvPicPr>
          <p:cNvPr id="6148" name="Picture 4" descr="curs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2125" y="2997200"/>
            <a:ext cx="3152775" cy="371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Curso do pistão, L</a:t>
            </a:r>
          </a:p>
        </p:txBody>
      </p:sp>
      <p:sp>
        <p:nvSpPr>
          <p:cNvPr id="6150" name="Rectangle 3" descr="Rectangle: Click to edit Master text styles Second level Third level Fourth level 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89100"/>
            <a:ext cx="7772400" cy="1668780"/>
          </a:xfrm>
        </p:spPr>
        <p:txBody>
          <a:bodyPr wrap="square" lIns="58" tIns="29" rIns="58" bIns="29" anchor="t"/>
          <a:lstStyle/>
          <a:p>
            <a:pPr marL="342900" indent="-342900" algn="l" defTabSz="914400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F89F7"/>
              </a:buClr>
              <a:buFont typeface="Times New Roman"/>
              <a:buChar char="•"/>
            </a:pPr>
            <a:r>
              <a:rPr lang="en-US" altLang="ko-KR" sz="2800" dirty="0" smtClean="0">
                <a:solidFill>
                  <a:srgbClr val="40458C"/>
                </a:solidFill>
                <a:latin typeface="Tahoma" pitchFamily="0" charset="0"/>
              </a:rPr>
              <a:t>Será representado pela letra </a:t>
            </a:r>
            <a:r>
              <a:rPr lang="en-US" altLang="ko-KR" sz="2800" dirty="0" smtClean="0">
                <a:solidFill>
                  <a:srgbClr val="40458C"/>
                </a:solidFill>
                <a:latin typeface="ÂÂ"/>
                <a:ea typeface="ÂÂ"/>
              </a:rPr>
              <a:t>‘</a:t>
            </a:r>
            <a:r>
              <a:rPr lang="en-US" altLang="ko-KR" sz="2800" dirty="0" smtClean="0">
                <a:solidFill>
                  <a:srgbClr val="40458C"/>
                </a:solidFill>
                <a:latin typeface="Tahoma"/>
                <a:ea typeface="Tahoma"/>
              </a:rPr>
              <a:t>L</a:t>
            </a:r>
            <a:r>
              <a:rPr lang="en-US" altLang="ko-KR" sz="2800" dirty="0" smtClean="0">
                <a:solidFill>
                  <a:srgbClr val="40458C"/>
                </a:solidFill>
                <a:latin typeface="ÂÂ"/>
                <a:ea typeface="ÂÂ"/>
              </a:rPr>
              <a:t>’</a:t>
            </a:r>
            <a:r>
              <a:rPr lang="en-US" altLang="ko-KR" sz="2800" dirty="0" smtClean="0">
                <a:solidFill>
                  <a:srgbClr val="40458C"/>
                </a:solidFill>
                <a:latin typeface="Tahoma"/>
                <a:ea typeface="Tahoma"/>
              </a:rPr>
              <a:t>. É a medida </a:t>
            </a:r>
            <a:r>
              <a:rPr lang="en-US" altLang="ko-KR" sz="2800" dirty="0" smtClean="0">
                <a:solidFill>
                  <a:srgbClr val="40458C"/>
                </a:solidFill>
                <a:latin typeface="Tahoma" pitchFamily="0" charset="0"/>
              </a:rPr>
              <a:t>da distância entre o ponto morto superior e o </a:t>
            </a:r>
            <a:r>
              <a:rPr lang="en-US" altLang="ko-KR" sz="2800" dirty="0" smtClean="0">
                <a:solidFill>
                  <a:srgbClr val="40458C"/>
                </a:solidFill>
                <a:latin typeface="Tahoma" pitchFamily="0" charset="0"/>
              </a:rPr>
              <a:t>ponto morto inferior. Normalmente é </a:t>
            </a:r>
            <a:r>
              <a:rPr lang="en-US" altLang="ko-KR" sz="2800" dirty="0" smtClean="0">
                <a:solidFill>
                  <a:srgbClr val="40458C"/>
                </a:solidFill>
                <a:latin typeface="Tahoma" pitchFamily="0" charset="0"/>
              </a:rPr>
              <a:t>apresentado em milímetros. Cada curso </a:t>
            </a:r>
            <a:r>
              <a:rPr lang="en-US" altLang="ko-KR" sz="2800" dirty="0" smtClean="0">
                <a:solidFill>
                  <a:srgbClr val="40458C"/>
                </a:solidFill>
                <a:latin typeface="Tahoma" pitchFamily="0" charset="0"/>
              </a:rPr>
              <a:t>equivale a 1/2 volta (180 graus) AM.</a:t>
            </a:r>
            <a:endParaRPr lang="ko-KR" altLang="en-US" sz="2800" dirty="0" smtClean="0"/>
          </a:p>
        </p:txBody>
      </p:sp>
      <p:sp>
        <p:nvSpPr>
          <p:cNvPr id="6151" name="Espaço Reservado para Rodapé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/>
              <a:t>IT 154- Motores e Tratores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Data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D3D8C35-3A0F-481F-BEE5-68750CE1859E}" type="datetime1">
              <a:rPr lang="pt-BR"/>
              <a:pPr/>
              <a:t>22/10/2011</a:t>
            </a:fld>
            <a:endParaRPr lang="pt-BR"/>
          </a:p>
        </p:txBody>
      </p:sp>
      <p:sp>
        <p:nvSpPr>
          <p:cNvPr id="7171" name="Espaço Reservado para Número de Slid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pt-BR" smtClean="0"/>
              <a:t>Página </a:t>
            </a:r>
            <a:fld id="{FF400044-E55D-4FA2-9EDF-83352596EEEF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Volume do cilindro, Vcil</a:t>
            </a:r>
          </a:p>
        </p:txBody>
      </p:sp>
      <p:sp>
        <p:nvSpPr>
          <p:cNvPr id="717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557338"/>
            <a:ext cx="7621588" cy="1439862"/>
          </a:xfrm>
        </p:spPr>
        <p:txBody>
          <a:bodyPr/>
          <a:lstStyle/>
          <a:p>
            <a:pPr eaLnBrk="1" hangingPunct="1"/>
            <a:r>
              <a:rPr lang="pt-BR" sz="2800" smtClean="0"/>
              <a:t>O volume do cilindro é obtido multiplicando-se a área do cilindro pelo curso do pistão, Equação 1. </a:t>
            </a:r>
          </a:p>
        </p:txBody>
      </p:sp>
      <p:pic>
        <p:nvPicPr>
          <p:cNvPr id="7174" name="Picture 4" descr="volu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3789363"/>
            <a:ext cx="2089150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7176" name="Object 5"/>
          <p:cNvGraphicFramePr>
            <a:graphicFrameLocks noChangeAspect="1"/>
          </p:cNvGraphicFramePr>
          <p:nvPr/>
        </p:nvGraphicFramePr>
        <p:xfrm>
          <a:off x="4067175" y="4292600"/>
          <a:ext cx="3970338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4" imgW="1435100" imgH="419100" progId="Equation.3">
                  <p:embed/>
                </p:oleObj>
              </mc:Choice>
              <mc:Fallback>
                <p:oleObj name="Equation" r:id="rId4" imgW="14351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4292600"/>
                        <a:ext cx="3970338" cy="116205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>
                              <a:alpha val="73000"/>
                            </a:schemeClr>
                          </a:gs>
                          <a:gs pos="50000">
                            <a:schemeClr val="tx2">
                              <a:alpha val="57999"/>
                            </a:schemeClr>
                          </a:gs>
                          <a:gs pos="100000">
                            <a:schemeClr val="folHlink">
                              <a:alpha val="73000"/>
                            </a:schemeClr>
                          </a:gs>
                        </a:gsLst>
                        <a:lin ang="54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41"/>
          <p:cNvGraphicFramePr>
            <a:graphicFrameLocks noGrp="1" noChangeAspect="1"/>
          </p:cNvGraphicFramePr>
          <p:nvPr>
            <p:ph sz="half" idx="2"/>
          </p:nvPr>
        </p:nvGraphicFramePr>
        <p:xfrm>
          <a:off x="4067175" y="3500438"/>
          <a:ext cx="2471738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6" imgW="710891" imgH="177723" progId="Equation.3">
                  <p:embed/>
                </p:oleObj>
              </mc:Choice>
              <mc:Fallback>
                <p:oleObj name="Equation" r:id="rId6" imgW="710891" imgH="177723" progId="Equation.3">
                  <p:embed/>
                  <p:pic>
                    <p:nvPicPr>
                      <p:cNvPr id="0" name="Object 4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3500438"/>
                        <a:ext cx="2471738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>
                                <a:alpha val="58038"/>
                              </a:schemeClr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Espaço Reservado para Rodapé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/>
              <a:t>IT 154- Motores e Tratores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Data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FC63E0A-E749-4AC3-AEB3-7FEC0D906202}" type="datetime1">
              <a:rPr lang="pt-BR"/>
              <a:pPr/>
              <a:t>22/10/2011</a:t>
            </a:fld>
            <a:endParaRPr lang="pt-BR"/>
          </a:p>
        </p:txBody>
      </p:sp>
      <p:sp>
        <p:nvSpPr>
          <p:cNvPr id="921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pt-BR" smtClean="0"/>
              <a:t>Página </a:t>
            </a:r>
            <a:fld id="{89BCF7D8-5C51-460E-91A8-ADE87C9353E6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534400" cy="1143000"/>
          </a:xfrm>
        </p:spPr>
        <p:txBody>
          <a:bodyPr/>
          <a:lstStyle/>
          <a:p>
            <a:pPr eaLnBrk="1" hangingPunct="1"/>
            <a:r>
              <a:rPr lang="pt-BR" sz="3600" smtClean="0"/>
              <a:t>Volume da câmara de combustão, Vcam</a:t>
            </a:r>
          </a:p>
        </p:txBody>
      </p:sp>
      <p:sp>
        <p:nvSpPr>
          <p:cNvPr id="922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28775"/>
            <a:ext cx="7772400" cy="2387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800" smtClean="0"/>
              <a:t>Espaço compreendido entre o cabeçote e o pistão no PMS. É onde ocorre a combustão da mistura ar-combustível. As câmaras de combustão apresentam formatos irregulares, devido a isso seu volume é obtido experimentalmente.</a:t>
            </a:r>
          </a:p>
        </p:txBody>
      </p:sp>
      <p:pic>
        <p:nvPicPr>
          <p:cNvPr id="9222" name="Picture 4" descr="CAMA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3716338"/>
            <a:ext cx="3744912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Espaço Reservado para Rodapé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/>
              <a:t>IT 154- Motores e Tratores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Data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CD39EAB-7C1F-4B62-A784-2148EEAC55ED}" type="datetime1">
              <a:rPr lang="pt-BR"/>
              <a:pPr/>
              <a:t>22/10/2011</a:t>
            </a:fld>
            <a:endParaRPr lang="pt-BR"/>
          </a:p>
        </p:txBody>
      </p:sp>
      <p:sp>
        <p:nvSpPr>
          <p:cNvPr id="1024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pt-BR" smtClean="0"/>
              <a:t>Página </a:t>
            </a:r>
            <a:fld id="{16E14606-530D-4F19-81F6-EC98639DA2D9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Cilindrada parcial, Cp</a:t>
            </a:r>
          </a:p>
        </p:txBody>
      </p:sp>
      <p:sp>
        <p:nvSpPr>
          <p:cNvPr id="1024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É o volume admitido por um cilindro para realização do ciclo. É calculada pela Equação 2. </a:t>
            </a: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0247" name="Object 4"/>
          <p:cNvGraphicFramePr>
            <a:graphicFrameLocks noChangeAspect="1"/>
          </p:cNvGraphicFramePr>
          <p:nvPr/>
        </p:nvGraphicFramePr>
        <p:xfrm>
          <a:off x="839788" y="3811588"/>
          <a:ext cx="7104062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4" imgW="1562100" imgH="203200" progId="Equation.3">
                  <p:embed/>
                </p:oleObj>
              </mc:Choice>
              <mc:Fallback>
                <p:oleObj name="Equation" r:id="rId4" imgW="15621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3811588"/>
                        <a:ext cx="7104062" cy="912812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>
                              <a:alpha val="73000"/>
                            </a:schemeClr>
                          </a:gs>
                          <a:gs pos="50000">
                            <a:schemeClr val="tx2">
                              <a:alpha val="57999"/>
                            </a:schemeClr>
                          </a:gs>
                          <a:gs pos="100000">
                            <a:schemeClr val="folHlink">
                              <a:alpha val="73000"/>
                            </a:schemeClr>
                          </a:gs>
                        </a:gsLst>
                        <a:lin ang="54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Espaço Reservado para Rodapé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/>
              <a:t>IT 154- Motores e Tratores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Data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B6E6768-9072-4E8E-8C22-2CFEDBD4F993}" type="datetime1">
              <a:rPr lang="pt-BR"/>
              <a:pPr/>
              <a:t>22/10/2011</a:t>
            </a:fld>
            <a:endParaRPr lang="pt-BR"/>
          </a:p>
        </p:txBody>
      </p:sp>
      <p:sp>
        <p:nvSpPr>
          <p:cNvPr id="1126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pt-BR" smtClean="0"/>
              <a:t>Página </a:t>
            </a:r>
            <a:fld id="{E248751C-21B1-42C9-9FDD-39337272DE9F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Cilindrada total, Ct</a:t>
            </a:r>
          </a:p>
        </p:txBody>
      </p:sp>
      <p:sp>
        <p:nvSpPr>
          <p:cNvPr id="112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1452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É o volume admitido por todos os cilindros do motor para realização do ciclo, isto é, o volume admitido pelo motor equivalente a duas voltas na árvore de manivelas. Equação 3. </a:t>
            </a: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1271" name="Object 4"/>
          <p:cNvGraphicFramePr>
            <a:graphicFrameLocks noChangeAspect="1"/>
          </p:cNvGraphicFramePr>
          <p:nvPr/>
        </p:nvGraphicFramePr>
        <p:xfrm>
          <a:off x="2484438" y="4714875"/>
          <a:ext cx="467995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3" imgW="1143000" imgH="203200" progId="Equation.3">
                  <p:embed/>
                </p:oleObj>
              </mc:Choice>
              <mc:Fallback>
                <p:oleObj name="Equation" r:id="rId3" imgW="11430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4714875"/>
                        <a:ext cx="4679950" cy="823913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>
                              <a:alpha val="73000"/>
                            </a:schemeClr>
                          </a:gs>
                          <a:gs pos="50000">
                            <a:schemeClr val="tx2">
                              <a:alpha val="57999"/>
                            </a:schemeClr>
                          </a:gs>
                          <a:gs pos="100000">
                            <a:schemeClr val="folHlink">
                              <a:alpha val="73000"/>
                            </a:schemeClr>
                          </a:gs>
                        </a:gsLst>
                        <a:lin ang="54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Espaço Reservado para Rodapé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/>
              <a:t>IT 154- Motores e Tratores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Data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71207D1-D6E6-4D65-A462-9CCBBE20EFE7}" type="datetime1">
              <a:rPr lang="pt-BR"/>
              <a:pPr/>
              <a:t>22/10/2011</a:t>
            </a:fld>
            <a:endParaRPr lang="pt-BR"/>
          </a:p>
        </p:txBody>
      </p:sp>
      <p:sp>
        <p:nvSpPr>
          <p:cNvPr id="1229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pt-BR" smtClean="0"/>
              <a:t>Página </a:t>
            </a:r>
            <a:fld id="{1AC6A48D-3783-4133-A889-92DF695B5BC4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Taxa de compressão, Tc</a:t>
            </a:r>
          </a:p>
        </p:txBody>
      </p:sp>
      <p:sp>
        <p:nvSpPr>
          <p:cNvPr id="122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1668463"/>
          </a:xfrm>
        </p:spPr>
        <p:txBody>
          <a:bodyPr/>
          <a:lstStyle/>
          <a:p>
            <a:pPr eaLnBrk="1" hangingPunct="1"/>
            <a:r>
              <a:rPr lang="pt-BR" smtClean="0"/>
              <a:t>A taxa de compressão é a relação entre a cilindrada parcial e o volume da câmara de combustão. Equação 4.</a:t>
            </a: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2295" name="Object 4"/>
          <p:cNvGraphicFramePr>
            <a:graphicFrameLocks noChangeAspect="1"/>
          </p:cNvGraphicFramePr>
          <p:nvPr/>
        </p:nvGraphicFramePr>
        <p:xfrm>
          <a:off x="1835150" y="3992563"/>
          <a:ext cx="4879975" cy="173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3" imgW="1180588" imgH="418918" progId="Equation.3">
                  <p:embed/>
                </p:oleObj>
              </mc:Choice>
              <mc:Fallback>
                <p:oleObj name="Equation" r:id="rId3" imgW="1180588" imgH="41891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992563"/>
                        <a:ext cx="4879975" cy="173990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>
                              <a:alpha val="73000"/>
                            </a:schemeClr>
                          </a:gs>
                          <a:gs pos="50000">
                            <a:schemeClr val="tx2">
                              <a:alpha val="57999"/>
                            </a:schemeClr>
                          </a:gs>
                          <a:gs pos="100000">
                            <a:schemeClr val="folHlink">
                              <a:alpha val="73000"/>
                            </a:schemeClr>
                          </a:gs>
                        </a:gsLst>
                        <a:lin ang="54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Espaço Reservado para Rodapé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/>
              <a:t>IT 154- Motores e Tratores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Data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71207D1-D6E6-4D65-A462-9CCBBE20EFE7}" type="datetime1">
              <a:rPr lang="pt-BR"/>
              <a:pPr/>
              <a:t>22/10/2011</a:t>
            </a:fld>
            <a:endParaRPr lang="pt-BR"/>
          </a:p>
        </p:txBody>
      </p:sp>
      <p:sp>
        <p:nvSpPr>
          <p:cNvPr id="1229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pt-BR" smtClean="0"/>
              <a:t>Página </a:t>
            </a:r>
            <a:fld id="{1AC6A48D-3783-4133-A889-92DF695B5BC4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Volume do cilindro, </a:t>
            </a:r>
            <a:r>
              <a:rPr lang="pt-BR" dirty="0" err="1" smtClean="0"/>
              <a:t>Vcil</a:t>
            </a:r>
            <a:endParaRPr lang="pt-BR" dirty="0" smtClean="0"/>
          </a:p>
        </p:txBody>
      </p:sp>
      <p:sp>
        <p:nvSpPr>
          <p:cNvPr id="122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1668463"/>
          </a:xfrm>
        </p:spPr>
        <p:txBody>
          <a:bodyPr/>
          <a:lstStyle/>
          <a:p>
            <a:pPr eaLnBrk="1" hangingPunct="1"/>
            <a:r>
              <a:rPr lang="pt-BR" dirty="0" smtClean="0"/>
              <a:t>Volume do cilindro também pode ser obtido em função da taxa de compressão e cilindrada parcial. Equação 5.</a:t>
            </a: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2295" name="Object 4"/>
          <p:cNvGraphicFramePr>
            <a:graphicFrameLocks noChangeAspect="1"/>
          </p:cNvGraphicFramePr>
          <p:nvPr/>
        </p:nvGraphicFramePr>
        <p:xfrm>
          <a:off x="1293639" y="4156993"/>
          <a:ext cx="6662737" cy="179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ção" r:id="rId3" imgW="1612800" imgH="431640" progId="Equation.3">
                  <p:embed/>
                </p:oleObj>
              </mc:Choice>
              <mc:Fallback>
                <p:oleObj name="Equação" r:id="rId3" imgW="16128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639" y="4156993"/>
                        <a:ext cx="6662737" cy="1792287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>
                              <a:alpha val="73000"/>
                            </a:schemeClr>
                          </a:gs>
                          <a:gs pos="50000">
                            <a:schemeClr val="tx2">
                              <a:alpha val="57999"/>
                            </a:schemeClr>
                          </a:gs>
                          <a:gs pos="100000">
                            <a:schemeClr val="folHlink">
                              <a:alpha val="73000"/>
                            </a:schemeClr>
                          </a:gs>
                        </a:gsLst>
                        <a:lin ang="54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Espaço Reservado para Rodapé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/>
              <a:t>IT 154- Motores e Tratores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o gráfico">
  <a:themeElements>
    <a:clrScheme name="plano gráfico 2">
      <a:dk1>
        <a:srgbClr val="40458C"/>
      </a:dk1>
      <a:lt1>
        <a:srgbClr val="FFFFFF"/>
      </a:lt1>
      <a:dk2>
        <a:srgbClr val="9900CC"/>
      </a:dk2>
      <a:lt2>
        <a:srgbClr val="1B285F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áfico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no grá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áfico 2">
        <a:dk1>
          <a:srgbClr val="40458C"/>
        </a:dk1>
        <a:lt1>
          <a:srgbClr val="FFFFFF"/>
        </a:lt1>
        <a:dk2>
          <a:srgbClr val="9900CC"/>
        </a:dk2>
        <a:lt2>
          <a:srgbClr val="1B285F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áfico 3">
        <a:dk1>
          <a:srgbClr val="000000"/>
        </a:dk1>
        <a:lt1>
          <a:srgbClr val="FFFFFF"/>
        </a:lt1>
        <a:dk2>
          <a:srgbClr val="4D4D4D"/>
        </a:dk2>
        <a:lt2>
          <a:srgbClr val="333333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áfico 4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áfico 5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áfico 6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áfico 7">
        <a:dk1>
          <a:srgbClr val="003D62"/>
        </a:dk1>
        <a:lt1>
          <a:srgbClr val="E3F0F9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EFF6FB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áfico 8">
        <a:dk1>
          <a:srgbClr val="003D62"/>
        </a:dk1>
        <a:lt1>
          <a:srgbClr val="FFFFFF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áfico 9">
        <a:dk1>
          <a:srgbClr val="333300"/>
        </a:dk1>
        <a:lt1>
          <a:srgbClr val="FFFFFF"/>
        </a:lt1>
        <a:dk2>
          <a:srgbClr val="663300"/>
        </a:dk2>
        <a:lt2>
          <a:srgbClr val="000000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2375</TotalTime>
  <Words>527</Words>
  <Application>Microsoft Office PowerPoint</Application>
  <PresentationFormat>Apresentação na tela (4:3)</PresentationFormat>
  <Paragraphs>83</Paragraphs>
  <Slides>14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14</vt:i4>
      </vt:variant>
    </vt:vector>
  </HeadingPairs>
  <TitlesOfParts>
    <vt:vector size="17" baseType="lpstr">
      <vt:lpstr>plano gráfico</vt:lpstr>
      <vt:lpstr>Equation</vt:lpstr>
      <vt:lpstr>Equação</vt:lpstr>
      <vt:lpstr>CARACTERÍSTICAS DIMENSIONAIS DOS MOTORES DE COMBUSTÃO INTERNA</vt:lpstr>
      <vt:lpstr>Diâmetro do cilindro, D</vt:lpstr>
      <vt:lpstr>Curso do pistão, L</vt:lpstr>
      <vt:lpstr>Volume do cilindro, Vcil</vt:lpstr>
      <vt:lpstr>Volume da câmara de combustão, Vcam</vt:lpstr>
      <vt:lpstr>Cilindrada parcial, Cp</vt:lpstr>
      <vt:lpstr>Cilindrada total, Ct</vt:lpstr>
      <vt:lpstr>Taxa de compressão, Tc</vt:lpstr>
      <vt:lpstr>Volume do cilindro, Vcil</vt:lpstr>
      <vt:lpstr>Cilindrada parcial, Cp</vt:lpstr>
      <vt:lpstr>Parâmetros dependentes das características dimensionais</vt:lpstr>
      <vt:lpstr>Cilindrada minuto, Cmin</vt:lpstr>
      <vt:lpstr>Velocidade linear do pistão, VLP</vt:lpstr>
      <vt:lpstr>FIM</vt:lpstr>
    </vt:vector>
  </TitlesOfParts>
  <Company>ECOLOGIA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válvulas</dc:title>
  <dc:creator>VARELLA</dc:creator>
  <cp:lastModifiedBy>Carlos Alberto Alves Varella</cp:lastModifiedBy>
  <cp:revision>71</cp:revision>
  <dcterms:created xsi:type="dcterms:W3CDTF">2007-06-26T22:07:32Z</dcterms:created>
  <dcterms:modified xsi:type="dcterms:W3CDTF">2011-10-22T21:18:29Z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TC010689871046</vt:lpwstr>
  </property>
</Properties>
</file>